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4"/>
  </p:notes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 id="269" r:id="rId33"/>
    <p:sldId id="270" r:id="rId34"/>
    <p:sldId id="271" r:id="rId35"/>
    <p:sldId id="272" r:id="rId36"/>
    <p:sldId id="273" r:id="rId37"/>
    <p:sldId id="274" r:id="rId38"/>
    <p:sldId id="275" r:id="rId39"/>
    <p:sldId id="276" r:id="rId40"/>
    <p:sldId id="277" r:id="rId41"/>
    <p:sldId id="278" r:id="rId42"/>
    <p:sldId id="279" r:id="rId4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Canva Sans" charset="1" panose="020B0503030501040103"/>
      <p:regular r:id="rId16"/>
    </p:embeddedFont>
    <p:embeddedFont>
      <p:font typeface="Canva Sans Bold" charset="1" panose="020B0803030501040103"/>
      <p:regular r:id="rId17"/>
    </p:embeddedFont>
    <p:embeddedFont>
      <p:font typeface="Canva Sans Italics" charset="1" panose="020B0503030501040103"/>
      <p:regular r:id="rId18"/>
    </p:embeddedFont>
    <p:embeddedFont>
      <p:font typeface="Canva Sans Bold Italics" charset="1" panose="020B08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33" Target="slides/slide14.xml" Type="http://schemas.openxmlformats.org/officeDocument/2006/relationships/slide"/><Relationship Id="rId34" Target="slides/slide15.xml" Type="http://schemas.openxmlformats.org/officeDocument/2006/relationships/slide"/><Relationship Id="rId35" Target="slides/slide16.xml" Type="http://schemas.openxmlformats.org/officeDocument/2006/relationships/slide"/><Relationship Id="rId36" Target="slides/slide17.xml" Type="http://schemas.openxmlformats.org/officeDocument/2006/relationships/slide"/><Relationship Id="rId37" Target="slides/slide18.xml" Type="http://schemas.openxmlformats.org/officeDocument/2006/relationships/slide"/><Relationship Id="rId38" Target="slides/slide19.xml" Type="http://schemas.openxmlformats.org/officeDocument/2006/relationships/slide"/><Relationship Id="rId39" Target="slides/slide20.xml" Type="http://schemas.openxmlformats.org/officeDocument/2006/relationships/slide"/><Relationship Id="rId4" Target="theme/theme1.xml" Type="http://schemas.openxmlformats.org/officeDocument/2006/relationships/theme"/><Relationship Id="rId40" Target="slides/slide21.xml" Type="http://schemas.openxmlformats.org/officeDocument/2006/relationships/slide"/><Relationship Id="rId41" Target="slides/slide22.xml" Type="http://schemas.openxmlformats.org/officeDocument/2006/relationships/slide"/><Relationship Id="rId42" Target="slides/slide23.xml" Type="http://schemas.openxmlformats.org/officeDocument/2006/relationships/slide"/><Relationship Id="rId43" Target="slides/slide24.xml" Type="http://schemas.openxmlformats.org/officeDocument/2006/relationships/slide"/><Relationship Id="rId44" Target="notesMasters/notesMaster1.xml" Type="http://schemas.openxmlformats.org/officeDocument/2006/relationships/notesMaster"/><Relationship Id="rId45" Target="theme/theme2.xml" Type="http://schemas.openxmlformats.org/officeDocument/2006/relationships/theme"/><Relationship Id="rId46" Target="notesSlides/notesSlide1.xml" Type="http://schemas.openxmlformats.org/officeDocument/2006/relationships/notesSlide"/><Relationship Id="rId47" Target="notesSlides/notesSlide2.xml" Type="http://schemas.openxmlformats.org/officeDocument/2006/relationships/notesSlide"/><Relationship Id="rId48" Target="notesSlides/notesSlide3.xml" Type="http://schemas.openxmlformats.org/officeDocument/2006/relationships/notesSlide"/><Relationship Id="rId49" Target="notesSlides/notesSlide4.xml" Type="http://schemas.openxmlformats.org/officeDocument/2006/relationships/notesSlide"/><Relationship Id="rId5" Target="tableStyles.xml" Type="http://schemas.openxmlformats.org/officeDocument/2006/relationships/tableStyles"/><Relationship Id="rId50" Target="notesSlides/notesSlide5.xml" Type="http://schemas.openxmlformats.org/officeDocument/2006/relationships/notesSlide"/><Relationship Id="rId51" Target="notesSlides/notesSlide6.xml" Type="http://schemas.openxmlformats.org/officeDocument/2006/relationships/notesSlide"/><Relationship Id="rId52" Target="notesSlides/notesSlide7.xml" Type="http://schemas.openxmlformats.org/officeDocument/2006/relationships/notesSlide"/><Relationship Id="rId53" Target="notesSlides/notesSlide8.xml" Type="http://schemas.openxmlformats.org/officeDocument/2006/relationships/notesSlide"/><Relationship Id="rId54" Target="notesSlides/notesSlide9.xml" Type="http://schemas.openxmlformats.org/officeDocument/2006/relationships/notesSlide"/><Relationship Id="rId55" Target="notesSlides/notesSlide10.xml" Type="http://schemas.openxmlformats.org/officeDocument/2006/relationships/notesSlide"/><Relationship Id="rId56" Target="notesSlides/notesSlide11.xml" Type="http://schemas.openxmlformats.org/officeDocument/2006/relationships/notesSlide"/><Relationship Id="rId57" Target="notesSlides/notesSlide12.xml" Type="http://schemas.openxmlformats.org/officeDocument/2006/relationships/notesSlide"/><Relationship Id="rId58" Target="notesSlides/notesSlide13.xml" Type="http://schemas.openxmlformats.org/officeDocument/2006/relationships/notesSlide"/><Relationship Id="rId59" Target="notesSlides/notesSlide14.xml" Type="http://schemas.openxmlformats.org/officeDocument/2006/relationships/notesSlide"/><Relationship Id="rId6" Target="fonts/font6.fntdata" Type="http://schemas.openxmlformats.org/officeDocument/2006/relationships/font"/><Relationship Id="rId60" Target="notesSlides/notesSlide15.xml" Type="http://schemas.openxmlformats.org/officeDocument/2006/relationships/notesSlide"/><Relationship Id="rId61" Target="notesSlides/notesSlide16.xml" Type="http://schemas.openxmlformats.org/officeDocument/2006/relationships/notesSlide"/><Relationship Id="rId62" Target="notesSlides/notesSlide17.xml" Type="http://schemas.openxmlformats.org/officeDocument/2006/relationships/notesSlide"/><Relationship Id="rId63" Target="notesSlides/notesSlide18.xml" Type="http://schemas.openxmlformats.org/officeDocument/2006/relationships/notesSlide"/><Relationship Id="rId64" Target="notesSlides/notesSlide19.xml" Type="http://schemas.openxmlformats.org/officeDocument/2006/relationships/notesSlide"/><Relationship Id="rId65" Target="notesSlides/notesSlide20.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jpeg>
</file>

<file path=ppt/media/image20.png>
</file>

<file path=ppt/media/image21.jpeg>
</file>

<file path=ppt/media/image22.png>
</file>

<file path=ppt/media/image23.jpeg>
</file>

<file path=ppt/media/image24.jpeg>
</file>

<file path=ppt/media/image25.png>
</file>

<file path=ppt/media/image26.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2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Expectation Maximization (EM) Algorithm has several defining features:</a:t>
            </a:r>
          </a:p>
          <a:p>
            <a:r>
              <a:rPr lang="en-US"/>
              <a:t/>
            </a:r>
          </a:p>
          <a:p>
            <a:r>
              <a:rPr lang="en-US"/>
              <a:t>1. Simplicity: The algorithm is straightforward and easy to implement.</a:t>
            </a:r>
          </a:p>
          <a:p>
            <a:r>
              <a:rPr lang="en-US"/>
              <a:t>2. Parametrization: The algorithm can be defined using a limited number of parameters.</a:t>
            </a:r>
          </a:p>
          <a:p>
            <a:r>
              <a:rPr lang="en-US"/>
              <a:t>3. Convergence: While the EM algorithm typically converges rapidly, it might settle at a local optima rather than the global optima.</a:t>
            </a:r>
          </a:p>
          <a:p>
            <a:r>
              <a:rPr lang="en-US"/>
              <a:t>4. Computation: The algorithm can be computationally demanding if it deals with a high number of distributions or if the dataset has a sparse number of observed data points.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High-dimensional data refers to datasets with a large number of attributes or features. Examples of such data include text documents and DNA micro-array data. </a:t>
            </a:r>
          </a:p>
          <a:p>
            <a:r>
              <a:rPr lang="en-US"/>
              <a:t/>
            </a:r>
          </a:p>
          <a:p>
            <a:r>
              <a:rPr lang="en-US"/>
              <a:t>To cluster high-dimensional data, methods like subspace clustering and dimensionality reduction are employed.</a:t>
            </a:r>
          </a:p>
          <a:p>
            <a:r>
              <a:rPr lang="en-US"/>
              <a:t/>
            </a:r>
          </a:p>
          <a:p>
            <a:r>
              <a:rPr lang="en-US"/>
              <a:t>Clustering high-dimensional data presents several challenges:</a:t>
            </a:r>
          </a:p>
          <a:p>
            <a:r>
              <a:rPr lang="en-US"/>
              <a:t>1. The presence of numerous irrelevant dimensions can obscure the true clusters within the data.</a:t>
            </a:r>
          </a:p>
          <a:p>
            <a:r>
              <a:rPr lang="en-US"/>
              <a:t>2. The distance measures, used to determine similarity between data points, can be overwhelmed by noise.</a:t>
            </a:r>
          </a:p>
          <a:p>
            <a:r>
              <a:rPr lang="en-US"/>
              <a:t>3. Clusters might be present only in specific subspaces, making them harder to detect when considering the full dimensionality.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When data exists in a single dimension, it tends to be relatively compact. However, as dimensions are added, the data points are "stretched" across each new dimension, increasing the distance between them. With the addition of more dimensions, this effect is amplified, leading to greater separation between data points.</a:t>
            </a:r>
          </a:p>
          <a:p>
            <a:r>
              <a:rPr lang="en-US"/>
              <a:t/>
            </a:r>
          </a:p>
          <a:p>
            <a:r>
              <a:rPr lang="en-US"/>
              <a:t>In high-dimensional spaces, data tends to be sparse. This sparsity poses a challenge as traditional distance measures become less meaningful. Specifically, the phenomenon of equi-distance arises, where the distances between most pairs of points become nearly equal, diminishing the utility of distance-based metrics.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high-dimensional datasets, the inherent structure or grouping of data points might not be apparent when considering all dimensions simultaneously. Some clusters might be discernible only when a subset of dimensions is examined. This phenomenon leads to the necessity of subspace clustering.</a:t>
            </a:r>
          </a:p>
          <a:p>
            <a:r>
              <a:rPr lang="en-US"/>
              <a:t/>
            </a:r>
          </a:p>
          <a:p>
            <a:r>
              <a:rPr lang="en-US"/>
              <a:t>Subspace clustering is designed to address the challenges posed by high-dimensional data. Instead of attempting to find clusters using the full dimensionality, this approach focuses on identifying clusters in various subspaces of the dataset. Each subspace, being a subset of the total dimensions, can reveal clusters that are otherwise hidden or obscured in the full-dimensional space.</a:t>
            </a:r>
          </a:p>
          <a:p>
            <a:r>
              <a:rPr lang="en-US"/>
              <a:t/>
            </a:r>
          </a:p>
          <a:p>
            <a:r>
              <a:rPr lang="en-US"/>
              <a:t>By systematically exploring different combinations of dimensions, subspace clustering can uncover meaningful clusters that traditional clustering methods might miss. This makes it especially valuable for datasets where the relevance of dimensions varies, and not all dimensions contribute equally to the formation of clusters.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Subspace clustering approaches can be broadly categorized based on their strategies:</a:t>
            </a:r>
          </a:p>
          <a:p>
            <a:r>
              <a:rPr lang="en-US"/>
              <a:t/>
            </a:r>
          </a:p>
          <a:p>
            <a:r>
              <a:rPr lang="en-US"/>
              <a:t>1. Dimension-Growth Approach: An example of this is the CLIQUE algorithm, which starts with lower dimensions and systematically explores higher-dimensional subspaces to identify clusters.</a:t>
            </a:r>
          </a:p>
          <a:p>
            <a:r>
              <a:rPr lang="en-US"/>
              <a:t/>
            </a:r>
          </a:p>
          <a:p>
            <a:r>
              <a:rPr lang="en-US"/>
              <a:t>2. Dimension-Reduction Approach: PROCLUS is a representative algorithm for this approach. It operates by selecting mediods and focusing on a subset of dimensions that exhibit small distances. For  k) clusters, it considers (kxL) dimensions.</a:t>
            </a:r>
          </a:p>
          <a:p>
            <a:r>
              <a:rPr lang="en-US"/>
              <a:t/>
            </a:r>
          </a:p>
          <a:p>
            <a:r>
              <a:rPr lang="en-US"/>
              <a:t>3. Frequent Pattern-Based Clustering: This method identifies clusters based on recurring patterns. In the context of text data, frequent term-based document clustering is employed. For biological data, such as micro-array data, clustering by pattern similarity is utilized, often referred to as pClustering.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Bi-clustering, also known as co-clustering or two-mode clustering, is a specialized clustering technique that targets both rows (objects) and columns (attributes) of a data matrix simultaneously. The primary goal is to identify subsets of objects and attributes that exhibit similar behavior or patterns.</a:t>
            </a:r>
          </a:p>
          <a:p>
            <a:r>
              <a:rPr lang="en-US"/>
              <a:t/>
            </a:r>
          </a:p>
          <a:p>
            <a:r>
              <a:rPr lang="en-US"/>
              <a:t>In contrast to traditional clustering, where only rows or columns are grouped, bi-clustering aims to find rectangular submatrices within the data matrix where the elements are coherent in some sense. This coherence might be based on absolute values, relative values, or statistical measures.</a:t>
            </a:r>
          </a:p>
          <a:p>
            <a:r>
              <a:rPr lang="en-US"/>
              <a:t/>
            </a:r>
          </a:p>
          <a:p>
            <a:r>
              <a:rPr lang="en-US"/>
              <a:t>One prominent application of bi-clustering is in the field of genomics, particularly in micro-array data analysis. Here, bi-clustering can identify sets of genes and conditions where the genes exhibit similar expression patterns under the identified conditions. This can be crucial in understanding gene functionalities and their activation under specific circumstances.</a:t>
            </a:r>
          </a:p>
          <a:p>
            <a:r>
              <a:rPr lang="en-US"/>
              <a:t/>
            </a:r>
          </a:p>
          <a:p>
            <a:r>
              <a:rPr lang="en-US"/>
              <a:t>Another application is in market research. In scenarios where data matrices represent customers and products, bi-clustering can reveal subsets of customers with similar purchasing behaviors for specific groups of products. Such insights can be instrumental for targeted marketing, product placement, or inventory management.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Clustering graphs is a technique employed to group nodes in a graph based on specific criteria or relationships.</a:t>
            </a:r>
          </a:p>
          <a:p>
            <a:r>
              <a:rPr lang="en-US"/>
              <a:t/>
            </a:r>
          </a:p>
          <a:p>
            <a:r>
              <a:rPr lang="en-US"/>
              <a:t>Applications:</a:t>
            </a:r>
          </a:p>
          <a:p>
            <a:r>
              <a:rPr lang="en-US"/>
              <a:t>- Bi-partite graphs: These are graphs where the sets of nodes can be divided into two distinct groups, such as customers and products or authors and conferences.</a:t>
            </a:r>
          </a:p>
          <a:p>
            <a:r>
              <a:rPr lang="en-US"/>
              <a:t>- Web search engines: Graph-based representations like web graphs or click-through graphs play a role in understanding user behavior and optimizing search results.</a:t>
            </a:r>
          </a:p>
          <a:p>
            <a:r>
              <a:rPr lang="en-US"/>
              <a:t>- Social networks: Graphs in this context represent entities like users, with edges indicating relationships or interactions. Examples include friendship graphs or coauthor graphs in academic networks.</a:t>
            </a:r>
          </a:p>
          <a:p>
            <a:r>
              <a:rPr lang="en-US"/>
              <a:t/>
            </a:r>
          </a:p>
          <a:p>
            <a:r>
              <a:rPr lang="en-US"/>
              <a:t>Graph Clustering Methods:</a:t>
            </a:r>
          </a:p>
          <a:p>
            <a:r>
              <a:rPr lang="en-US"/>
              <a:t>Graph clustering can be approached using generic clustering techniques or methods tailored specifically for graphs. Some graph-specific methods include strategies based on minimum cuts or density-based clustering.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Density-based graph clustering categorizes nodes in a graph by emphasizing regions where nodes are densely interconnected.</a:t>
            </a:r>
          </a:p>
          <a:p>
            <a:r>
              <a:rPr lang="en-US"/>
              <a:t/>
            </a:r>
          </a:p>
          <a:p>
            <a:r>
              <a:rPr lang="en-US"/>
              <a:t>1. Structure-connected cluster (C): This is a dense region in the graph where nodes are closely interconnected. The principle of connectivity ensures that any two nodes within the cluster can be reached through a series of interlinked nodes. Maximality ensures that the cluster cannot be expanded further by including adjacent nodes without compromising its dense nature.</a:t>
            </a:r>
          </a:p>
          <a:p>
            <a:r>
              <a:rPr lang="en-US"/>
              <a:t/>
            </a:r>
          </a:p>
          <a:p>
            <a:r>
              <a:rPr lang="en-US"/>
              <a:t>2. Hubs: Hubs play a unique role in graph structures. While they may not be integral to any single dense cluster, they provide significant connectivity across the graph. Their function is to act as intermediaries or bridges, ensuring communication or linkage between multiple clusters.</a:t>
            </a:r>
          </a:p>
          <a:p>
            <a:r>
              <a:rPr lang="en-US"/>
              <a:t/>
            </a:r>
          </a:p>
          <a:p>
            <a:r>
              <a:rPr lang="en-US"/>
              <a:t>3. Outliers: In contrast to hubs and nodes within clusters, outliers stand somewhat isolated. Their defining characteristic is a minimal number of connections, making them less integrated into the graph's dense regions. These nodes might be peripheral or might represent anomalies or special cases in the dataset.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Constraints in clustering can be classified into three main types:</a:t>
            </a:r>
          </a:p>
          <a:p>
            <a:r>
              <a:rPr lang="en-US"/>
              <a:t/>
            </a:r>
          </a:p>
          <a:p>
            <a:r>
              <a:rPr lang="en-US"/>
              <a:t>1. Constraints on Individual Objects: These constraints pertain to specific attributes or properties of the data objects. An example would be clustering houses that have a value exceeding $300K.</a:t>
            </a:r>
          </a:p>
          <a:p>
            <a:r>
              <a:rPr lang="en-US"/>
              <a:t/>
            </a:r>
          </a:p>
          <a:p>
            <a:r>
              <a:rPr lang="en-US"/>
              <a:t>2. Constraints on Clustering Parameters: These constraints relate to the parameters that define the clustering process, such as the number of clusters or parameters like MinPts.</a:t>
            </a:r>
          </a:p>
          <a:p>
            <a:r>
              <a:rPr lang="en-US"/>
              <a:t/>
            </a:r>
          </a:p>
          <a:p>
            <a:r>
              <a:rPr lang="en-US"/>
              <a:t>3. Constraints on Distance or Similarity Function: These constraints modify or define how distances or similarities between data objects are calculated. This category includes the use of weighted functions or the incorporation of real-world barriers like rivers or lakes that may affect clustering.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Categorization of Constraints: Further Classifications</a:t>
            </a:r>
          </a:p>
          <a:p>
            <a:r>
              <a:rPr lang="en-US"/>
              <a:t/>
            </a:r>
          </a:p>
          <a:p>
            <a:r>
              <a:rPr lang="en-US"/>
              <a:t>1. User-Specific Constraints on Cluster Properties: These constraints are determined based on specific requirements related to the characteristics of individual clusters. An example includes defining a cluster to contain a minimum of 500 valued customers and 5,000 ordinary ones.</a:t>
            </a:r>
          </a:p>
          <a:p>
            <a:r>
              <a:rPr lang="en-US"/>
              <a:t/>
            </a:r>
          </a:p>
          <a:p>
            <a:r>
              <a:rPr lang="en-US"/>
              <a:t>2. Semi-Supervised Clustering with Partial Supervision: This approach incorporates some prior knowledge into the clustering process. It involves using pairs of objects that are pre-labeled to either belong to the same cluster or different clusters. This pre-labeling guides the clustering algorithm in its grouping decisions.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Grid-based clustering is a technique that organizes data into a multi-resolution grid structure. This method involves partitioning the object space into distinct cells aligned within the grid.</a:t>
            </a:r>
          </a:p>
          <a:p>
            <a:r>
              <a:rPr lang="en-US"/>
              <a:t/>
            </a:r>
          </a:p>
          <a:p>
            <a:r>
              <a:rPr lang="en-US"/>
              <a:t>One of the primary advantages of grid-based clustering is its efficiency. The processing speed is determined by the number of cells in the grid rather than the total number of data objects. This can lead to faster results when working with large datasets.</a:t>
            </a:r>
          </a:p>
          <a:p>
            <a:r>
              <a:rPr lang="en-US"/>
              <a:t/>
            </a:r>
          </a:p>
          <a:p>
            <a:r>
              <a:rPr lang="en-US"/>
              <a:t>Among the methods utilized in grid-based clustering:</a:t>
            </a:r>
          </a:p>
          <a:p>
            <a:r>
              <a:rPr lang="en-US"/>
              <a:t/>
            </a:r>
          </a:p>
          <a:p>
            <a:r>
              <a:rPr lang="en-US"/>
              <a:t>STING stands for "STatistical INformation Grid." In this approach, each cell in the grid contains statistical information about the data points it encloses. This statistical representation can then be used to identify clusters or patterns within the data.</a:t>
            </a:r>
          </a:p>
          <a:p>
            <a:r>
              <a:rPr lang="en-US"/>
              <a:t>  </a:t>
            </a:r>
          </a:p>
          <a:p>
            <a:r>
              <a:rPr lang="en-US"/>
              <a:t>CLIQUE is particularly suited for high-dimensional data. It identifies dense clusters in subspaces of the data's dimensionality. The method divides each dimension into intervals, forming cells in the multi-dimensional space, and then identifies regions where data points are densely populated.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Clustering with Obstacle Objects: Detailed Overview</a:t>
            </a:r>
          </a:p>
          <a:p>
            <a:r>
              <a:rPr lang="en-US"/>
              <a:t/>
            </a:r>
          </a:p>
          <a:p>
            <a:r>
              <a:rPr lang="en-US"/>
              <a:t>Clustering aims to group data points based on their similarities or inherent patterns. However, when the data space contains obstacle objects, the standard clustering process can be affected. Obstacle objects are entities or regions that create barriers or separations in the data space, influencing the formation of clusters.</a:t>
            </a:r>
          </a:p>
          <a:p>
            <a:r>
              <a:rPr lang="en-US"/>
              <a:t/>
            </a:r>
          </a:p>
          <a:p>
            <a:r>
              <a:rPr lang="en-US"/>
              <a:t>1. Nature of Obstacle Objects:</a:t>
            </a:r>
          </a:p>
          <a:p>
            <a:r>
              <a:rPr lang="en-US"/>
              <a:t>Physical Obstacles: These are tangible barriers within the data space. For instance, in geographical data, mountains, rivers, or lakes can act as physical obstacles affecting the clustering of cities or towns.</a:t>
            </a:r>
          </a:p>
          <a:p>
            <a:r>
              <a:rPr lang="en-US"/>
              <a:t/>
            </a:r>
          </a:p>
          <a:p>
            <a:r>
              <a:rPr lang="en-US"/>
              <a:t>Abstract Obstacles: These are intangible barriers that might arise from the data's nature or the domain's constraints. For example, in a telecommunications dataset, regions with no signal coverage can act as abstract obstacles.</a:t>
            </a:r>
          </a:p>
          <a:p>
            <a:r>
              <a:rPr lang="en-US"/>
              <a:t/>
            </a:r>
          </a:p>
          <a:p>
            <a:r>
              <a:rPr lang="en-US"/>
              <a:t>2. Implications for Clustering:</a:t>
            </a:r>
          </a:p>
          <a:p>
            <a:r>
              <a:rPr lang="en-US"/>
              <a:t>Cluster Separation: Obstacle objects can result in clear demarcations between clusters. Data points on either side of an obstacle might be closer in terms of raw distance but are separated due to the barrier.</a:t>
            </a:r>
          </a:p>
          <a:p>
            <a:r>
              <a:rPr lang="en-US"/>
              <a:t/>
            </a:r>
          </a:p>
          <a:p>
            <a:r>
              <a:rPr lang="en-US"/>
              <a:t>Cluster Shape Alteration: The presence of obstacles can cause clusters to take on irregular or elongated shapes as they navigate around the barriers.</a:t>
            </a:r>
          </a:p>
          <a:p>
            <a:r>
              <a:rPr lang="en-US"/>
              <a:t/>
            </a:r>
          </a:p>
          <a:p>
            <a:r>
              <a:rPr lang="en-US"/>
              <a:t>3. Strategies for Handling Obstacles:</a:t>
            </a:r>
          </a:p>
          <a:p>
            <a:r>
              <a:rPr lang="en-US"/>
              <a:t/>
            </a:r>
          </a:p>
          <a:p>
            <a:r>
              <a:rPr lang="en-US"/>
              <a:t>Modifying Distance Measures: One approach is to adjust the distance metric to account for obstacles, effectively increasing the distance between points separated by a barrier.</a:t>
            </a:r>
          </a:p>
          <a:p>
            <a:r>
              <a:rPr lang="en-US"/>
              <a:t/>
            </a:r>
          </a:p>
          <a:p>
            <a:r>
              <a:rPr lang="en-US"/>
              <a:t>Preprocessing: Before clustering, the data space can be preprocessed to mark or tag regions occupied by obstacles. Clustering algorithms can then be adapted to avoid or give less preference to these tagged regions.</a:t>
            </a:r>
          </a:p>
          <a:p>
            <a:r>
              <a:rPr lang="en-US"/>
              <a:t/>
            </a:r>
          </a:p>
          <a:p>
            <a:r>
              <a:rPr lang="en-US"/>
              <a:t>Postprocessing: After obtaining initial clusters, a postprocessing step can refine the clusters by considering the obstacle objects, splitting or adjusting clusters as necessary.</a:t>
            </a:r>
          </a:p>
          <a:p>
            <a:r>
              <a:rPr lang="en-US"/>
              <a:t/>
            </a:r>
          </a:p>
          <a:p>
            <a:r>
              <a:rPr lang="en-US"/>
              <a:t>Incorporating the understanding and handling of obstacle objects is vital for certain domains, ensuring that the clustering results align with the real-world implications of the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STING is a method that partitions a spatial area into rectangular cells, adhering to a multi-resolution framework. The computational complexity of STING is denoted as O(g), where g represents the number of grid cells at the most detailed level.</a:t>
            </a:r>
          </a:p>
          <a:p>
            <a:r>
              <a:rPr lang="en-US"/>
              <a:t/>
            </a:r>
          </a:p>
          <a:p>
            <a:r>
              <a:rPr lang="en-US"/>
              <a:t>The method is query-independent, facilitating easy parallelization and allowing for incremental updates. When utilizing STING, the granularity of the grid can vary, with options for finer or coarser cell sizes. However, it's noteworthy that STING only recognizes horizontal or vertical cluster boundaries and does not account for diagonal boundaries.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CLIQUE is a subspace clustering technique that emphasizes the growth of dimensions. It begins its process by clustering in single dimensions and systematically extends its operations to encompass higher-dimensional spaces. This method is a fusion of two clustering approaches: density-based and grid-based.</a:t>
            </a:r>
          </a:p>
          <a:p>
            <a:r>
              <a:rPr lang="en-US"/>
              <a:t/>
            </a:r>
          </a:p>
          <a:p>
            <a:r>
              <a:rPr lang="en-US"/>
              <a:t>In the CLIQUE approach, every dimension is systematically segmented into intervals of equal width. This partitioning creates distinct, non-overlapping rectangular units in the data space. The primary objective of this method is to identify and group dense regions in the subspace. A cluster, within the context of CLIQUE, is characterized as a group of these dense units that are interconnected. This connectivity ensures that data points within a cluster are more similar to each other than to those outside the cluster.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Fuzzy clustering is an approach that allows objects to be part of multiple clusters with varying degrees of membership. Unlike traditional clustering methods where each object is assigned to a single cluster, in fuzzy clustering, an object can have partial memberships in several clusters.</a:t>
            </a:r>
          </a:p>
          <a:p>
            <a:r>
              <a:rPr lang="en-US"/>
              <a:t/>
            </a:r>
          </a:p>
          <a:p>
            <a:r>
              <a:rPr lang="en-US"/>
              <a:t>This method, also known as soft clustering, reflects the complexities of real-world data where boundaries between clusters are not always clear-cut.</a:t>
            </a:r>
          </a:p>
          <a:p>
            <a:r>
              <a:rPr lang="en-US"/>
              <a:t/>
            </a:r>
          </a:p>
          <a:p>
            <a:r>
              <a:rPr lang="en-US"/>
              <a:t>For a dataset with n objects aiming to form k clusters, the relationship between an object and a cluster is determined by a weight, denoted as w_ij. This weight represents the likelihood of object i being in cluster j. The value of w_ij can range from 0 to 1. A value of 0 means the object does not belong to the cluster at all, while a value of 1 indicates full membership. Values between 0 and 1 represent varying degrees of membership, capturing the essence of the object's association with that cluster.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probabilistic clustering, data points are grouped based on the likelihood that they belong to certain hidden categories. These hidden categories are termed as probabilistic clusters. Each probabilistic cluster is defined by its distinct probability density function that spans the entirety of the data space. This function provides a measure of how likely a data point belongs to that specific cluster.</a:t>
            </a:r>
          </a:p>
          <a:p>
            <a:r>
              <a:rPr lang="en-US"/>
              <a:t/>
            </a:r>
          </a:p>
          <a:p>
            <a:r>
              <a:rPr lang="en-US"/>
              <a:t>The mixture model is a fundamental component of probabilistic clustering. It operates under the assumption that the data observed is a combination of instances drawn from various clusters. Each of these instances is drawn independently, suggesting that the presence of one data point in a cluster doesn't influence the presence of another in the same or different cluster. The overall goal of this clustering approach is to determine the underlying probability distribution for each cluster and, consequently, assign data points to clusters based on these distributions.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Model-based clustering operates under the premise that the observed data is generated by a mixture of several underlying probability distributions. This approach seeks to find the best mathematical representation that captures the inherent structure and patterns within the data.</a:t>
            </a:r>
          </a:p>
          <a:p>
            <a:r>
              <a:rPr lang="en-US"/>
              <a:t/>
            </a:r>
          </a:p>
          <a:p>
            <a:r>
              <a:rPr lang="en-US"/>
              <a:t>To achieve this, the methodology aims to discover a set (C ) of ( k) distinct probabilistic clusters. The optimization criterion is to maximize the conditional probability (P(D|C). Here, ( D) denotes the dataset, and (C) represents the identified clusters. The higher this conditional probability, the better the identified clusters represent the observed data.</a:t>
            </a:r>
          </a:p>
          <a:p>
            <a:r>
              <a:rPr lang="en-US"/>
              <a:t/>
            </a:r>
          </a:p>
          <a:p>
            <a:r>
              <a:rPr lang="en-US"/>
              <a:t>In essence, model-based clustering provides a framework where the observed data is understood in terms of probabilistic models, and the clustering process seeks to refine these models to best fit the data's characteristics.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Expectation Maximization, commonly referred to as EM, is an iterative refinement algorithm. It serves as an extension to the k-means clustering method. Instead of assigning each object to a single cluster, EM allocates objects based on a weight, which is interpreted as a probability distribution. When computing new cluster centers, EM uses a weighted sum of the data points.</a:t>
            </a:r>
          </a:p>
          <a:p>
            <a:r>
              <a:rPr lang="en-US"/>
              <a:t/>
            </a:r>
          </a:p>
          <a:p>
            <a:r>
              <a:rPr lang="en-US"/>
              <a:t>The EM algorithm operates on the premise of a mixture of (k) distributions, with each distribution corresponding to a specific cluster. For instance, in the context of a Gaussian distribution, the parameters (theta_j) for a given cluster (j) are given by its mean (mu_j) and standard deviation (sigma_j).</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Expectation Maximization (EM) Algorithm is a methodical process that involves two primary stages:</a:t>
            </a:r>
          </a:p>
          <a:p>
            <a:r>
              <a:rPr lang="en-US"/>
              <a:t/>
            </a:r>
          </a:p>
          <a:p>
            <a:r>
              <a:rPr lang="en-US"/>
              <a:t>1. Expectation Step (E-step): At this juncture, the algorithm estimates the expected value based on the current parameters. It assesses how probable the data is, given the current model parameters. </a:t>
            </a:r>
          </a:p>
          <a:p>
            <a:r>
              <a:rPr lang="en-US"/>
              <a:t/>
            </a:r>
          </a:p>
          <a:p>
            <a:r>
              <a:rPr lang="en-US"/>
              <a:t>2. Maximization Step (M-step): In this phase, the algorithm refines the model parameters to maximize the likelihood of the data observed in the E-step. This step involves updating the parameters to better fit the data based on the expectations formulated previously.</a:t>
            </a:r>
          </a:p>
          <a:p>
            <a:r>
              <a:rPr lang="en-US"/>
              <a:t/>
            </a:r>
          </a:p>
          <a:p>
            <a:r>
              <a:rPr lang="en-US"/>
              <a:t>The EM algorithm repeatedly alternates between the E-step and the M-step. This iterative process continues until the changes in the parameters are negligible or another stopping criterion is satisfied, indicating that the model parameters have been optimized for the given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8.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2.jpeg" Type="http://schemas.openxmlformats.org/officeDocument/2006/relationships/image"/><Relationship Id="rId4" Target="../media/image1.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3.jpeg" Type="http://schemas.openxmlformats.org/officeDocument/2006/relationships/image"/><Relationship Id="rId4" Target="../media/image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4.jpeg" Type="http://schemas.openxmlformats.org/officeDocument/2006/relationships/image"/><Relationship Id="rId4" Target="../media/image1.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15.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6.jpeg" Type="http://schemas.openxmlformats.org/officeDocument/2006/relationships/image"/><Relationship Id="rId4" Target="../media/image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 Id="rId7" Target="../media/image20.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21.jpeg" Type="http://schemas.openxmlformats.org/officeDocument/2006/relationships/image"/><Relationship Id="rId4"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png" Type="http://schemas.openxmlformats.org/officeDocument/2006/relationships/image"/><Relationship Id="rId4" Target="../media/image2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23.jpeg" Type="http://schemas.openxmlformats.org/officeDocument/2006/relationships/image"/><Relationship Id="rId4" Target="../media/image1.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24.jpeg" Type="http://schemas.openxmlformats.org/officeDocument/2006/relationships/image"/><Relationship Id="rId4"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1.pn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 Id="rId4"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jpeg" Type="http://schemas.openxmlformats.org/officeDocument/2006/relationships/image"/><Relationship Id="rId4"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2112284"/>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15 </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TextBox 6" id="6"/>
          <p:cNvSpPr txBox="true"/>
          <p:nvPr/>
        </p:nvSpPr>
        <p:spPr>
          <a:xfrm rot="0">
            <a:off x="7814593" y="7409403"/>
            <a:ext cx="265881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8860267" y="1109401"/>
            <a:ext cx="9113187" cy="7952170"/>
          </a:xfrm>
          <a:custGeom>
            <a:avLst/>
            <a:gdLst/>
            <a:ahLst/>
            <a:cxnLst/>
            <a:rect r="r" b="b" t="t" l="l"/>
            <a:pathLst>
              <a:path h="7952170" w="9113187">
                <a:moveTo>
                  <a:pt x="0" y="0"/>
                </a:moveTo>
                <a:lnTo>
                  <a:pt x="9113187" y="0"/>
                </a:lnTo>
                <a:lnTo>
                  <a:pt x="9113187" y="7952170"/>
                </a:lnTo>
                <a:lnTo>
                  <a:pt x="0" y="7952170"/>
                </a:lnTo>
                <a:lnTo>
                  <a:pt x="0" y="0"/>
                </a:lnTo>
                <a:close/>
              </a:path>
            </a:pathLst>
          </a:custGeom>
          <a:blipFill>
            <a:blip r:embed="rId4"/>
            <a:stretch>
              <a:fillRect l="0" t="0" r="0" b="0"/>
            </a:stretch>
          </a:blipFill>
        </p:spPr>
      </p:sp>
      <p:sp>
        <p:nvSpPr>
          <p:cNvPr name="TextBox 4" id="4"/>
          <p:cNvSpPr txBox="true"/>
          <p:nvPr/>
        </p:nvSpPr>
        <p:spPr>
          <a:xfrm rot="0">
            <a:off x="322466" y="1492484"/>
            <a:ext cx="8821534"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EM: Expectation Maximization</a:t>
            </a:r>
          </a:p>
        </p:txBody>
      </p:sp>
      <p:sp>
        <p:nvSpPr>
          <p:cNvPr name="TextBox 5" id="5"/>
          <p:cNvSpPr txBox="true"/>
          <p:nvPr/>
        </p:nvSpPr>
        <p:spPr>
          <a:xfrm rot="0">
            <a:off x="322466" y="3927555"/>
            <a:ext cx="7377869" cy="48446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 popular iterative refinement algorithm</a:t>
            </a:r>
          </a:p>
          <a:p>
            <a:pPr marL="596962" indent="-298481" lvl="1">
              <a:lnSpc>
                <a:spcPts val="3870"/>
              </a:lnSpc>
              <a:buFont typeface="Arial"/>
              <a:buChar char="•"/>
            </a:pPr>
            <a:r>
              <a:rPr lang="en-US" sz="2764">
                <a:solidFill>
                  <a:srgbClr val="FFFFFF"/>
                </a:solidFill>
                <a:latin typeface="Open Sauce"/>
              </a:rPr>
              <a:t>An extension to k-means</a:t>
            </a:r>
          </a:p>
          <a:p>
            <a:pPr marL="1193925" indent="-397975" lvl="2">
              <a:lnSpc>
                <a:spcPts val="3870"/>
              </a:lnSpc>
              <a:buFont typeface="Arial"/>
              <a:buChar char="⚬"/>
            </a:pPr>
            <a:r>
              <a:rPr lang="en-US" sz="2764">
                <a:solidFill>
                  <a:srgbClr val="FFFFFF"/>
                </a:solidFill>
                <a:latin typeface="Open Sauce"/>
              </a:rPr>
              <a:t>assign each object to a cluster according to a weight (probability distribution)</a:t>
            </a:r>
          </a:p>
          <a:p>
            <a:pPr marL="1193925" indent="-397975" lvl="2">
              <a:lnSpc>
                <a:spcPts val="3870"/>
              </a:lnSpc>
              <a:buFont typeface="Arial"/>
              <a:buChar char="⚬"/>
            </a:pPr>
            <a:r>
              <a:rPr lang="en-US" sz="2764">
                <a:solidFill>
                  <a:srgbClr val="FFFFFF"/>
                </a:solidFill>
                <a:latin typeface="Open Sauce"/>
              </a:rPr>
              <a:t>new means computed on weighted sum</a:t>
            </a:r>
          </a:p>
          <a:p>
            <a:pPr marL="596962" indent="-298481" lvl="1">
              <a:lnSpc>
                <a:spcPts val="3870"/>
              </a:lnSpc>
              <a:buFont typeface="Arial"/>
              <a:buChar char="•"/>
            </a:pPr>
            <a:r>
              <a:rPr lang="en-US" sz="2764">
                <a:solidFill>
                  <a:srgbClr val="FFFFFF"/>
                </a:solidFill>
                <a:latin typeface="Open Sauce"/>
              </a:rPr>
              <a:t>Mixture of k distributions</a:t>
            </a:r>
          </a:p>
          <a:p>
            <a:pPr marL="1193925" indent="-397975" lvl="2">
              <a:lnSpc>
                <a:spcPts val="3870"/>
              </a:lnSpc>
              <a:buFont typeface="Arial"/>
              <a:buChar char="⚬"/>
            </a:pPr>
            <a:r>
              <a:rPr lang="en-US" sz="2764">
                <a:solidFill>
                  <a:srgbClr val="FFFFFF"/>
                </a:solidFill>
                <a:latin typeface="Open Sauce"/>
              </a:rPr>
              <a:t>distribution =&gt; cluster</a:t>
            </a:r>
          </a:p>
          <a:p>
            <a:pPr algn="l" marL="1193925" indent="-397975" lvl="2">
              <a:lnSpc>
                <a:spcPts val="3870"/>
              </a:lnSpc>
              <a:buFont typeface="Arial"/>
              <a:buChar char="⚬"/>
            </a:pPr>
            <a:r>
              <a:rPr lang="en-US" sz="2764">
                <a:solidFill>
                  <a:srgbClr val="FFFFFF"/>
                </a:solidFill>
                <a:latin typeface="Open Sauce"/>
              </a:rPr>
              <a:t>e.g., Gaussian distr. θ_j = (μ_j, σ_j)</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3" id="3"/>
          <p:cNvSpPr txBox="true"/>
          <p:nvPr/>
        </p:nvSpPr>
        <p:spPr>
          <a:xfrm rot="0">
            <a:off x="1503785" y="2825754"/>
            <a:ext cx="13986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Expectation step (E-step)</a:t>
            </a:r>
          </a:p>
          <a:p>
            <a:pPr>
              <a:lnSpc>
                <a:spcPts val="3870"/>
              </a:lnSpc>
            </a:pPr>
          </a:p>
          <a:p>
            <a:pPr>
              <a:lnSpc>
                <a:spcPts val="3870"/>
              </a:lnSpc>
            </a:pPr>
          </a:p>
          <a:p>
            <a:pPr>
              <a:lnSpc>
                <a:spcPts val="3870"/>
              </a:lnSpc>
            </a:pPr>
          </a:p>
          <a:p>
            <a:pPr>
              <a:lnSpc>
                <a:spcPts val="3870"/>
              </a:lnSpc>
            </a:pPr>
          </a:p>
          <a:p>
            <a:pPr>
              <a:lnSpc>
                <a:spcPts val="3870"/>
              </a:lnSpc>
            </a:pPr>
          </a:p>
          <a:p>
            <a:pPr algn="l" marL="596962" indent="-298481" lvl="1">
              <a:lnSpc>
                <a:spcPts val="3870"/>
              </a:lnSpc>
              <a:buFont typeface="Arial"/>
              <a:buChar char="•"/>
            </a:pPr>
            <a:r>
              <a:rPr lang="en-US" sz="2764">
                <a:solidFill>
                  <a:srgbClr val="FFFFFF"/>
                </a:solidFill>
                <a:latin typeface="Open Sauce"/>
              </a:rPr>
              <a:t>Maximization step (M-step)</a:t>
            </a:r>
          </a:p>
        </p:txBody>
      </p:sp>
      <p:sp>
        <p:nvSpPr>
          <p:cNvPr name="Freeform 4" id="4"/>
          <p:cNvSpPr/>
          <p:nvPr/>
        </p:nvSpPr>
        <p:spPr>
          <a:xfrm flipH="false" flipV="false" rot="0">
            <a:off x="4250894" y="3478403"/>
            <a:ext cx="9786212" cy="2139197"/>
          </a:xfrm>
          <a:custGeom>
            <a:avLst/>
            <a:gdLst/>
            <a:ahLst/>
            <a:cxnLst/>
            <a:rect r="r" b="b" t="t" l="l"/>
            <a:pathLst>
              <a:path h="2139197" w="9786212">
                <a:moveTo>
                  <a:pt x="0" y="0"/>
                </a:moveTo>
                <a:lnTo>
                  <a:pt x="9786212" y="0"/>
                </a:lnTo>
                <a:lnTo>
                  <a:pt x="9786212" y="2139197"/>
                </a:lnTo>
                <a:lnTo>
                  <a:pt x="0" y="2139197"/>
                </a:lnTo>
                <a:lnTo>
                  <a:pt x="0" y="0"/>
                </a:lnTo>
                <a:close/>
              </a:path>
            </a:pathLst>
          </a:custGeom>
          <a:blipFill>
            <a:blip r:embed="rId4"/>
            <a:stretch>
              <a:fillRect l="0" t="0" r="0" b="0"/>
            </a:stretch>
          </a:blipFill>
        </p:spPr>
      </p:sp>
      <p:sp>
        <p:nvSpPr>
          <p:cNvPr name="Freeform 5" id="5"/>
          <p:cNvSpPr/>
          <p:nvPr/>
        </p:nvSpPr>
        <p:spPr>
          <a:xfrm flipH="false" flipV="false" rot="0">
            <a:off x="3550783" y="6289299"/>
            <a:ext cx="10962500" cy="1462715"/>
          </a:xfrm>
          <a:custGeom>
            <a:avLst/>
            <a:gdLst/>
            <a:ahLst/>
            <a:cxnLst/>
            <a:rect r="r" b="b" t="t" l="l"/>
            <a:pathLst>
              <a:path h="1462715" w="10962500">
                <a:moveTo>
                  <a:pt x="0" y="0"/>
                </a:moveTo>
                <a:lnTo>
                  <a:pt x="10962499" y="0"/>
                </a:lnTo>
                <a:lnTo>
                  <a:pt x="10962499" y="1462715"/>
                </a:lnTo>
                <a:lnTo>
                  <a:pt x="0" y="1462715"/>
                </a:lnTo>
                <a:lnTo>
                  <a:pt x="0" y="0"/>
                </a:lnTo>
                <a:close/>
              </a:path>
            </a:pathLst>
          </a:custGeom>
          <a:blipFill>
            <a:blip r:embed="rId5"/>
            <a:stretch>
              <a:fillRect l="0" t="0" r="0" b="0"/>
            </a:stretch>
          </a:blipFill>
        </p:spPr>
      </p:sp>
      <p:sp>
        <p:nvSpPr>
          <p:cNvPr name="Freeform 6" id="6"/>
          <p:cNvSpPr/>
          <p:nvPr/>
        </p:nvSpPr>
        <p:spPr>
          <a:xfrm flipH="false" flipV="false" rot="0">
            <a:off x="4075696" y="7828214"/>
            <a:ext cx="10136609" cy="2010392"/>
          </a:xfrm>
          <a:custGeom>
            <a:avLst/>
            <a:gdLst/>
            <a:ahLst/>
            <a:cxnLst/>
            <a:rect r="r" b="b" t="t" l="l"/>
            <a:pathLst>
              <a:path h="2010392" w="10136609">
                <a:moveTo>
                  <a:pt x="0" y="0"/>
                </a:moveTo>
                <a:lnTo>
                  <a:pt x="10136608" y="0"/>
                </a:lnTo>
                <a:lnTo>
                  <a:pt x="10136608" y="2010392"/>
                </a:lnTo>
                <a:lnTo>
                  <a:pt x="0" y="2010392"/>
                </a:lnTo>
                <a:lnTo>
                  <a:pt x="0" y="0"/>
                </a:lnTo>
                <a:close/>
              </a:path>
            </a:pathLst>
          </a:custGeom>
          <a:blipFill>
            <a:blip r:embed="rId6"/>
            <a:stretch>
              <a:fillRect l="0" t="0" r="0" b="0"/>
            </a:stretch>
          </a:blipFill>
        </p:spPr>
      </p:sp>
      <p:sp>
        <p:nvSpPr>
          <p:cNvPr name="TextBox 7" id="7"/>
          <p:cNvSpPr txBox="true"/>
          <p:nvPr/>
        </p:nvSpPr>
        <p:spPr>
          <a:xfrm rot="0">
            <a:off x="1503785" y="1171174"/>
            <a:ext cx="13704493"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The EM Algorithm (1)</a:t>
            </a:r>
          </a:p>
        </p:txBody>
      </p:sp>
      <p:sp>
        <p:nvSpPr>
          <p:cNvPr name="TextBox 8" id="8"/>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78370" t="0" r="-7837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The EM Algorithm (2)</a:t>
            </a:r>
          </a:p>
        </p:txBody>
      </p:sp>
      <p:sp>
        <p:nvSpPr>
          <p:cNvPr name="TextBox 5" id="5"/>
          <p:cNvSpPr txBox="true"/>
          <p:nvPr/>
        </p:nvSpPr>
        <p:spPr>
          <a:xfrm rot="0">
            <a:off x="187127" y="4043561"/>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Simple, easy to implement</a:t>
            </a:r>
          </a:p>
          <a:p>
            <a:pPr marL="596962" indent="-298481" lvl="1">
              <a:lnSpc>
                <a:spcPts val="3870"/>
              </a:lnSpc>
              <a:buFont typeface="Arial"/>
              <a:buChar char="•"/>
            </a:pPr>
            <a:r>
              <a:rPr lang="en-US" sz="2764">
                <a:solidFill>
                  <a:srgbClr val="FFFFFF"/>
                </a:solidFill>
                <a:latin typeface="Open Sauce"/>
              </a:rPr>
              <a:t>Can be characterized by a few parameters</a:t>
            </a:r>
          </a:p>
          <a:p>
            <a:pPr marL="596962" indent="-298481" lvl="1">
              <a:lnSpc>
                <a:spcPts val="3870"/>
              </a:lnSpc>
              <a:buFont typeface="Arial"/>
              <a:buChar char="•"/>
            </a:pPr>
            <a:r>
              <a:rPr lang="en-US" sz="2764">
                <a:solidFill>
                  <a:srgbClr val="FFFFFF"/>
                </a:solidFill>
                <a:latin typeface="Open Sauce"/>
              </a:rPr>
              <a:t>Generally converges quickly but may not reach the global optima</a:t>
            </a:r>
          </a:p>
          <a:p>
            <a:pPr algn="l" marL="596962" indent="-298481" lvl="1">
              <a:lnSpc>
                <a:spcPts val="3870"/>
              </a:lnSpc>
              <a:buFont typeface="Arial"/>
              <a:buChar char="•"/>
            </a:pPr>
            <a:r>
              <a:rPr lang="en-US" sz="2764">
                <a:solidFill>
                  <a:srgbClr val="FFFFFF"/>
                </a:solidFill>
                <a:latin typeface="Open Sauce"/>
              </a:rPr>
              <a:t>Computationally expensive if number of distributions is large or data set contains very few observed data points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78370" t="0" r="-7837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Clustering High-Dimensional Data</a:t>
            </a:r>
          </a:p>
        </p:txBody>
      </p:sp>
      <p:sp>
        <p:nvSpPr>
          <p:cNvPr name="TextBox 5" id="5"/>
          <p:cNvSpPr txBox="true"/>
          <p:nvPr/>
        </p:nvSpPr>
        <p:spPr>
          <a:xfrm rot="0">
            <a:off x="187127" y="4299850"/>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High-dimensional data</a:t>
            </a:r>
          </a:p>
          <a:p>
            <a:pPr marL="1193925" indent="-397975" lvl="2">
              <a:lnSpc>
                <a:spcPts val="3870"/>
              </a:lnSpc>
              <a:buFont typeface="Arial"/>
              <a:buChar char="⚬"/>
            </a:pPr>
            <a:r>
              <a:rPr lang="en-US" sz="2764">
                <a:solidFill>
                  <a:srgbClr val="FFFFFF"/>
                </a:solidFill>
                <a:latin typeface="Open Sauce"/>
              </a:rPr>
              <a:t>e.g., text documents, DNA micro-array data</a:t>
            </a:r>
          </a:p>
          <a:p>
            <a:pPr marL="596962" indent="-298481" lvl="1">
              <a:lnSpc>
                <a:spcPts val="3870"/>
              </a:lnSpc>
              <a:buFont typeface="Arial"/>
              <a:buChar char="•"/>
            </a:pPr>
            <a:r>
              <a:rPr lang="en-US" sz="2764">
                <a:solidFill>
                  <a:srgbClr val="FFFFFF"/>
                </a:solidFill>
                <a:latin typeface="Open Sauce"/>
              </a:rPr>
              <a:t>Methods</a:t>
            </a:r>
          </a:p>
          <a:p>
            <a:pPr marL="1193925" indent="-397975" lvl="2">
              <a:lnSpc>
                <a:spcPts val="3870"/>
              </a:lnSpc>
              <a:buFont typeface="Arial"/>
              <a:buChar char="⚬"/>
            </a:pPr>
            <a:r>
              <a:rPr lang="en-US" sz="2764">
                <a:solidFill>
                  <a:srgbClr val="FFFFFF"/>
                </a:solidFill>
                <a:latin typeface="Open Sauce"/>
              </a:rPr>
              <a:t>subspace clustering, dimensionality reduction</a:t>
            </a:r>
          </a:p>
          <a:p>
            <a:pPr marL="596962" indent="-298481" lvl="1">
              <a:lnSpc>
                <a:spcPts val="3870"/>
              </a:lnSpc>
              <a:buFont typeface="Arial"/>
              <a:buChar char="•"/>
            </a:pPr>
            <a:r>
              <a:rPr lang="en-US" sz="2764">
                <a:solidFill>
                  <a:srgbClr val="FFFFFF"/>
                </a:solidFill>
                <a:latin typeface="Open Sauce"/>
              </a:rPr>
              <a:t>Challenges</a:t>
            </a:r>
          </a:p>
          <a:p>
            <a:pPr marL="1193925" indent="-397975" lvl="2">
              <a:lnSpc>
                <a:spcPts val="3870"/>
              </a:lnSpc>
              <a:buFont typeface="Arial"/>
              <a:buChar char="⚬"/>
            </a:pPr>
            <a:r>
              <a:rPr lang="en-US" sz="2764">
                <a:solidFill>
                  <a:srgbClr val="FFFFFF"/>
                </a:solidFill>
                <a:latin typeface="Open Sauce"/>
              </a:rPr>
              <a:t>many irrelevant dimensions may mask clusters</a:t>
            </a:r>
          </a:p>
          <a:p>
            <a:pPr marL="1193925" indent="-397975" lvl="2">
              <a:lnSpc>
                <a:spcPts val="3870"/>
              </a:lnSpc>
              <a:buFont typeface="Arial"/>
              <a:buChar char="⚬"/>
            </a:pPr>
            <a:r>
              <a:rPr lang="en-US" sz="2764">
                <a:solidFill>
                  <a:srgbClr val="FFFFFF"/>
                </a:solidFill>
                <a:latin typeface="Open Sauce"/>
              </a:rPr>
              <a:t>distance measure dominated by noises</a:t>
            </a:r>
          </a:p>
          <a:p>
            <a:pPr algn="l" marL="1193925" indent="-397975" lvl="2">
              <a:lnSpc>
                <a:spcPts val="3870"/>
              </a:lnSpc>
              <a:buFont typeface="Arial"/>
              <a:buChar char="⚬"/>
            </a:pPr>
            <a:r>
              <a:rPr lang="en-US" sz="2764">
                <a:solidFill>
                  <a:srgbClr val="FFFFFF"/>
                </a:solidFill>
                <a:latin typeface="Open Sauce"/>
              </a:rPr>
              <a:t>clusters may exist only in some subspaces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The Curse of Dimensionality</a:t>
            </a:r>
          </a:p>
        </p:txBody>
      </p:sp>
      <p:sp>
        <p:nvSpPr>
          <p:cNvPr name="TextBox 5" id="5"/>
          <p:cNvSpPr txBox="true"/>
          <p:nvPr/>
        </p:nvSpPr>
        <p:spPr>
          <a:xfrm rot="0">
            <a:off x="322466" y="4783899"/>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Data in only one dimension is relatively packed</a:t>
            </a:r>
          </a:p>
          <a:p>
            <a:pPr marL="596962" indent="-298481" lvl="1">
              <a:lnSpc>
                <a:spcPts val="3870"/>
              </a:lnSpc>
              <a:buFont typeface="Arial"/>
              <a:buChar char="•"/>
            </a:pPr>
            <a:r>
              <a:rPr lang="en-US" sz="2764">
                <a:solidFill>
                  <a:srgbClr val="FFFFFF"/>
                </a:solidFill>
                <a:latin typeface="Open Sauce"/>
              </a:rPr>
              <a:t>Adding a dimension “stretch” the points across that dimension, making them further apart</a:t>
            </a:r>
          </a:p>
          <a:p>
            <a:pPr marL="596962" indent="-298481" lvl="1">
              <a:lnSpc>
                <a:spcPts val="3870"/>
              </a:lnSpc>
              <a:buFont typeface="Arial"/>
              <a:buChar char="•"/>
            </a:pPr>
            <a:r>
              <a:rPr lang="en-US" sz="2764">
                <a:solidFill>
                  <a:srgbClr val="FFFFFF"/>
                </a:solidFill>
                <a:latin typeface="Open Sauce"/>
              </a:rPr>
              <a:t>Adding more dimensions will make the points further apart</a:t>
            </a:r>
          </a:p>
          <a:p>
            <a:pPr marL="1193925" indent="-397975" lvl="2">
              <a:lnSpc>
                <a:spcPts val="3870"/>
              </a:lnSpc>
              <a:buFont typeface="Arial"/>
              <a:buChar char="⚬"/>
            </a:pPr>
            <a:r>
              <a:rPr lang="en-US" sz="2764">
                <a:solidFill>
                  <a:srgbClr val="FFFFFF"/>
                </a:solidFill>
                <a:latin typeface="Open Sauce"/>
              </a:rPr>
              <a:t>high-dimensional data is extremely sparse</a:t>
            </a:r>
          </a:p>
          <a:p>
            <a:pPr marL="596962" indent="-298481" lvl="1">
              <a:lnSpc>
                <a:spcPts val="3870"/>
              </a:lnSpc>
              <a:buFont typeface="Arial"/>
              <a:buChar char="•"/>
            </a:pPr>
            <a:r>
              <a:rPr lang="en-US" sz="2764">
                <a:solidFill>
                  <a:srgbClr val="FFFFFF"/>
                </a:solidFill>
                <a:latin typeface="Open Sauce"/>
              </a:rPr>
              <a:t>Distance measure becomes meaningless</a:t>
            </a:r>
          </a:p>
          <a:p>
            <a:pPr algn="l" marL="1193925" indent="-397975" lvl="2">
              <a:lnSpc>
                <a:spcPts val="3870"/>
              </a:lnSpc>
              <a:buFont typeface="Arial"/>
              <a:buChar char="⚬"/>
            </a:pPr>
            <a:r>
              <a:rPr lang="en-US" sz="2764">
                <a:solidFill>
                  <a:srgbClr val="FFFFFF"/>
                </a:solidFill>
                <a:latin typeface="Open Sauce"/>
              </a:rPr>
              <a:t>due to equi-distance</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2524408" y="4167526"/>
            <a:ext cx="13239184" cy="5600688"/>
          </a:xfrm>
          <a:custGeom>
            <a:avLst/>
            <a:gdLst/>
            <a:ahLst/>
            <a:cxnLst/>
            <a:rect r="r" b="b" t="t" l="l"/>
            <a:pathLst>
              <a:path h="5600688" w="13239184">
                <a:moveTo>
                  <a:pt x="0" y="0"/>
                </a:moveTo>
                <a:lnTo>
                  <a:pt x="13239184" y="0"/>
                </a:lnTo>
                <a:lnTo>
                  <a:pt x="13239184" y="5600687"/>
                </a:lnTo>
                <a:lnTo>
                  <a:pt x="0" y="5600687"/>
                </a:lnTo>
                <a:lnTo>
                  <a:pt x="0" y="0"/>
                </a:lnTo>
                <a:close/>
              </a:path>
            </a:pathLst>
          </a:custGeom>
          <a:blipFill>
            <a:blip r:embed="rId4"/>
            <a:stretch>
              <a:fillRect l="0" t="0" r="0" b="0"/>
            </a:stretch>
          </a:blipFill>
        </p:spPr>
      </p:sp>
      <p:sp>
        <p:nvSpPr>
          <p:cNvPr name="TextBox 4" id="4"/>
          <p:cNvSpPr txBox="true"/>
          <p:nvPr/>
        </p:nvSpPr>
        <p:spPr>
          <a:xfrm rot="0">
            <a:off x="167731" y="1718837"/>
            <a:ext cx="989551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Why SubSpace Clustering?</a:t>
            </a:r>
          </a:p>
        </p:txBody>
      </p:sp>
      <p:sp>
        <p:nvSpPr>
          <p:cNvPr name="TextBox 5" id="5"/>
          <p:cNvSpPr txBox="true"/>
          <p:nvPr/>
        </p:nvSpPr>
        <p:spPr>
          <a:xfrm rot="0">
            <a:off x="8705532" y="2215077"/>
            <a:ext cx="9414736" cy="14442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Clusters may exist only in some subspaces</a:t>
            </a:r>
          </a:p>
          <a:p>
            <a:pPr algn="l" marL="596962" indent="-298481" lvl="1">
              <a:lnSpc>
                <a:spcPts val="3870"/>
              </a:lnSpc>
              <a:buFont typeface="Arial"/>
              <a:buChar char="•"/>
            </a:pPr>
            <a:r>
              <a:rPr lang="en-US" sz="2764">
                <a:solidFill>
                  <a:srgbClr val="FFFFFF"/>
                </a:solidFill>
                <a:latin typeface="Open Sauce"/>
              </a:rPr>
              <a:t>Subspace clustering: find clusters in all the subspaces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Subspace Clustering</a:t>
            </a:r>
          </a:p>
        </p:txBody>
      </p:sp>
      <p:sp>
        <p:nvSpPr>
          <p:cNvPr name="TextBox 5" id="5"/>
          <p:cNvSpPr txBox="true"/>
          <p:nvPr/>
        </p:nvSpPr>
        <p:spPr>
          <a:xfrm rot="0">
            <a:off x="322466" y="3936812"/>
            <a:ext cx="9952025"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Dimension-growth: </a:t>
            </a:r>
            <a:r>
              <a:rPr lang="en-US" sz="2764">
                <a:solidFill>
                  <a:srgbClr val="FFFFFF"/>
                </a:solidFill>
                <a:latin typeface="Open Sauce"/>
              </a:rPr>
              <a:t>CLIQUE</a:t>
            </a:r>
          </a:p>
          <a:p>
            <a:pPr marL="596962" indent="-298481" lvl="1">
              <a:lnSpc>
                <a:spcPts val="3870"/>
              </a:lnSpc>
              <a:buFont typeface="Arial"/>
              <a:buChar char="•"/>
            </a:pPr>
            <a:r>
              <a:rPr lang="en-US" sz="2764">
                <a:solidFill>
                  <a:srgbClr val="FFFFFF"/>
                </a:solidFill>
                <a:latin typeface="Open Sauce"/>
              </a:rPr>
              <a:t>Dimension-reduction: PROCLUS</a:t>
            </a:r>
          </a:p>
          <a:p>
            <a:pPr marL="1193925" indent="-397975" lvl="2">
              <a:lnSpc>
                <a:spcPts val="3870"/>
              </a:lnSpc>
              <a:buFont typeface="Arial"/>
              <a:buChar char="⚬"/>
            </a:pPr>
            <a:r>
              <a:rPr lang="en-US" sz="2764">
                <a:solidFill>
                  <a:srgbClr val="FFFFFF"/>
                </a:solidFill>
                <a:latin typeface="Open Sauce"/>
              </a:rPr>
              <a:t>mediods, subset of dimensions with small distance, k * L dimensions for k clusters</a:t>
            </a:r>
          </a:p>
          <a:p>
            <a:pPr marL="596962" indent="-298481" lvl="1">
              <a:lnSpc>
                <a:spcPts val="3870"/>
              </a:lnSpc>
              <a:buFont typeface="Arial"/>
              <a:buChar char="•"/>
            </a:pPr>
            <a:r>
              <a:rPr lang="en-US" sz="2764">
                <a:solidFill>
                  <a:srgbClr val="FFFFFF"/>
                </a:solidFill>
                <a:latin typeface="Open Sauce"/>
              </a:rPr>
              <a:t>Frequent pattern-based clustering</a:t>
            </a:r>
          </a:p>
          <a:p>
            <a:pPr marL="1193925" indent="-397975" lvl="2">
              <a:lnSpc>
                <a:spcPts val="3870"/>
              </a:lnSpc>
              <a:buFont typeface="Arial"/>
              <a:buChar char="⚬"/>
            </a:pPr>
            <a:r>
              <a:rPr lang="en-US" sz="2764">
                <a:solidFill>
                  <a:srgbClr val="FFFFFF"/>
                </a:solidFill>
                <a:latin typeface="Open Sauce"/>
              </a:rPr>
              <a:t>frequent term-based document clustering</a:t>
            </a:r>
          </a:p>
          <a:p>
            <a:pPr algn="l" marL="1193925" indent="-397975" lvl="2">
              <a:lnSpc>
                <a:spcPts val="3870"/>
              </a:lnSpc>
              <a:buFont typeface="Arial"/>
              <a:buChar char="⚬"/>
            </a:pPr>
            <a:r>
              <a:rPr lang="en-US" sz="2764">
                <a:solidFill>
                  <a:srgbClr val="FFFFFF"/>
                </a:solidFill>
                <a:latin typeface="Open Sauce"/>
              </a:rPr>
              <a:t>clustering by pattern similarity in micro-array data (pClustering)</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955102" y="106367"/>
            <a:ext cx="5304198" cy="5522365"/>
          </a:xfrm>
          <a:custGeom>
            <a:avLst/>
            <a:gdLst/>
            <a:ahLst/>
            <a:cxnLst/>
            <a:rect r="r" b="b" t="t" l="l"/>
            <a:pathLst>
              <a:path h="5522365" w="5304198">
                <a:moveTo>
                  <a:pt x="0" y="0"/>
                </a:moveTo>
                <a:lnTo>
                  <a:pt x="5304198" y="0"/>
                </a:lnTo>
                <a:lnTo>
                  <a:pt x="5304198" y="5522365"/>
                </a:lnTo>
                <a:lnTo>
                  <a:pt x="0" y="5522365"/>
                </a:lnTo>
                <a:lnTo>
                  <a:pt x="0" y="0"/>
                </a:lnTo>
                <a:close/>
              </a:path>
            </a:pathLst>
          </a:custGeom>
          <a:blipFill>
            <a:blip r:embed="rId4"/>
            <a:stretch>
              <a:fillRect l="0" t="0" r="0" b="0"/>
            </a:stretch>
          </a:blipFill>
        </p:spPr>
      </p:sp>
      <p:sp>
        <p:nvSpPr>
          <p:cNvPr name="Freeform 4" id="4"/>
          <p:cNvSpPr/>
          <p:nvPr/>
        </p:nvSpPr>
        <p:spPr>
          <a:xfrm flipH="false" flipV="false" rot="0">
            <a:off x="121445" y="5896174"/>
            <a:ext cx="5459970" cy="3978209"/>
          </a:xfrm>
          <a:custGeom>
            <a:avLst/>
            <a:gdLst/>
            <a:ahLst/>
            <a:cxnLst/>
            <a:rect r="r" b="b" t="t" l="l"/>
            <a:pathLst>
              <a:path h="3978209" w="5459970">
                <a:moveTo>
                  <a:pt x="0" y="0"/>
                </a:moveTo>
                <a:lnTo>
                  <a:pt x="5459970" y="0"/>
                </a:lnTo>
                <a:lnTo>
                  <a:pt x="5459970" y="3978208"/>
                </a:lnTo>
                <a:lnTo>
                  <a:pt x="0" y="3978208"/>
                </a:lnTo>
                <a:lnTo>
                  <a:pt x="0" y="0"/>
                </a:lnTo>
                <a:close/>
              </a:path>
            </a:pathLst>
          </a:custGeom>
          <a:blipFill>
            <a:blip r:embed="rId5"/>
            <a:stretch>
              <a:fillRect l="0" t="0" r="0" b="0"/>
            </a:stretch>
          </a:blipFill>
        </p:spPr>
      </p:sp>
      <p:sp>
        <p:nvSpPr>
          <p:cNvPr name="Freeform 5" id="5"/>
          <p:cNvSpPr/>
          <p:nvPr/>
        </p:nvSpPr>
        <p:spPr>
          <a:xfrm flipH="false" flipV="false" rot="0">
            <a:off x="6073477" y="5899100"/>
            <a:ext cx="5332695" cy="3975282"/>
          </a:xfrm>
          <a:custGeom>
            <a:avLst/>
            <a:gdLst/>
            <a:ahLst/>
            <a:cxnLst/>
            <a:rect r="r" b="b" t="t" l="l"/>
            <a:pathLst>
              <a:path h="3975282" w="5332695">
                <a:moveTo>
                  <a:pt x="0" y="0"/>
                </a:moveTo>
                <a:lnTo>
                  <a:pt x="5332696" y="0"/>
                </a:lnTo>
                <a:lnTo>
                  <a:pt x="5332696" y="3975282"/>
                </a:lnTo>
                <a:lnTo>
                  <a:pt x="0" y="3975282"/>
                </a:lnTo>
                <a:lnTo>
                  <a:pt x="0" y="0"/>
                </a:lnTo>
                <a:close/>
              </a:path>
            </a:pathLst>
          </a:custGeom>
          <a:blipFill>
            <a:blip r:embed="rId6"/>
            <a:stretch>
              <a:fillRect l="0" t="0" r="0" b="0"/>
            </a:stretch>
          </a:blipFill>
        </p:spPr>
      </p:sp>
      <p:sp>
        <p:nvSpPr>
          <p:cNvPr name="Freeform 6" id="6"/>
          <p:cNvSpPr/>
          <p:nvPr/>
        </p:nvSpPr>
        <p:spPr>
          <a:xfrm flipH="false" flipV="false" rot="0">
            <a:off x="11898235" y="5899100"/>
            <a:ext cx="5361065" cy="3972356"/>
          </a:xfrm>
          <a:custGeom>
            <a:avLst/>
            <a:gdLst/>
            <a:ahLst/>
            <a:cxnLst/>
            <a:rect r="r" b="b" t="t" l="l"/>
            <a:pathLst>
              <a:path h="3972356" w="5361065">
                <a:moveTo>
                  <a:pt x="0" y="0"/>
                </a:moveTo>
                <a:lnTo>
                  <a:pt x="5361065" y="0"/>
                </a:lnTo>
                <a:lnTo>
                  <a:pt x="5361065" y="3972356"/>
                </a:lnTo>
                <a:lnTo>
                  <a:pt x="0" y="3972356"/>
                </a:lnTo>
                <a:lnTo>
                  <a:pt x="0" y="0"/>
                </a:lnTo>
                <a:close/>
              </a:path>
            </a:pathLst>
          </a:custGeom>
          <a:blipFill>
            <a:blip r:embed="rId7"/>
            <a:stretch>
              <a:fillRect l="0" t="0" r="0" b="0"/>
            </a:stretch>
          </a:blipFill>
        </p:spPr>
      </p:sp>
      <p:sp>
        <p:nvSpPr>
          <p:cNvPr name="TextBox 7" id="7"/>
          <p:cNvSpPr txBox="true"/>
          <p:nvPr/>
        </p:nvSpPr>
        <p:spPr>
          <a:xfrm rot="0">
            <a:off x="322466" y="1314450"/>
            <a:ext cx="1358176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Bi-Clustering</a:t>
            </a:r>
          </a:p>
        </p:txBody>
      </p:sp>
      <p:sp>
        <p:nvSpPr>
          <p:cNvPr name="TextBox 8" id="8"/>
          <p:cNvSpPr txBox="true"/>
          <p:nvPr/>
        </p:nvSpPr>
        <p:spPr>
          <a:xfrm rot="0">
            <a:off x="121445" y="3213481"/>
            <a:ext cx="7554171"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Cluster both objects and </a:t>
            </a:r>
            <a:r>
              <a:rPr lang="en-US" sz="2764">
                <a:solidFill>
                  <a:srgbClr val="FFFFFF"/>
                </a:solidFill>
                <a:latin typeface="Open Sauce"/>
              </a:rPr>
              <a:t>attributes simultaneously</a:t>
            </a:r>
          </a:p>
          <a:p>
            <a:pPr marL="1193925" indent="-397975" lvl="2">
              <a:lnSpc>
                <a:spcPts val="3870"/>
              </a:lnSpc>
              <a:buFont typeface="Arial"/>
              <a:buChar char="⚬"/>
            </a:pPr>
            <a:r>
              <a:rPr lang="en-US" sz="2764">
                <a:solidFill>
                  <a:srgbClr val="FFFFFF"/>
                </a:solidFill>
                <a:latin typeface="Open Sauce"/>
              </a:rPr>
              <a:t>e.g., micro-array data analysis</a:t>
            </a:r>
          </a:p>
          <a:p>
            <a:pPr algn="l" marL="1193925" indent="-397975" lvl="2">
              <a:lnSpc>
                <a:spcPts val="3870"/>
              </a:lnSpc>
              <a:buFont typeface="Arial"/>
              <a:buChar char="⚬"/>
            </a:pPr>
            <a:r>
              <a:rPr lang="en-US" sz="2764">
                <a:solidFill>
                  <a:srgbClr val="FFFFFF"/>
                </a:solidFill>
                <a:latin typeface="Open Sauce"/>
              </a:rPr>
              <a:t>e.g., customers and products</a:t>
            </a:r>
          </a:p>
        </p:txBody>
      </p:sp>
      <p:sp>
        <p:nvSpPr>
          <p:cNvPr name="TextBox 9" id="9"/>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Clustering Graphs</a:t>
            </a:r>
          </a:p>
        </p:txBody>
      </p:sp>
      <p:sp>
        <p:nvSpPr>
          <p:cNvPr name="TextBox 5" id="5"/>
          <p:cNvSpPr txBox="true"/>
          <p:nvPr/>
        </p:nvSpPr>
        <p:spPr>
          <a:xfrm rot="0">
            <a:off x="322466" y="3782447"/>
            <a:ext cx="9414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Applications</a:t>
            </a:r>
          </a:p>
          <a:p>
            <a:pPr marL="1193925" indent="-397975" lvl="2">
              <a:lnSpc>
                <a:spcPts val="3870"/>
              </a:lnSpc>
              <a:buFont typeface="Arial"/>
              <a:buChar char="⚬"/>
            </a:pPr>
            <a:r>
              <a:rPr lang="en-US" sz="2764">
                <a:solidFill>
                  <a:srgbClr val="FFFFFF"/>
                </a:solidFill>
                <a:latin typeface="Open Sauce"/>
              </a:rPr>
              <a:t>bi-partite graphs: customers and products, authors and conferences</a:t>
            </a:r>
          </a:p>
          <a:p>
            <a:pPr marL="1193925" indent="-397975" lvl="2">
              <a:lnSpc>
                <a:spcPts val="3870"/>
              </a:lnSpc>
              <a:buFont typeface="Arial"/>
              <a:buChar char="⚬"/>
            </a:pPr>
            <a:r>
              <a:rPr lang="en-US" sz="2764">
                <a:solidFill>
                  <a:srgbClr val="FFFFFF"/>
                </a:solidFill>
                <a:latin typeface="Open Sauce"/>
              </a:rPr>
              <a:t>web search engines: web graphs, click through graphs</a:t>
            </a:r>
          </a:p>
          <a:p>
            <a:pPr marL="1193925" indent="-397975" lvl="2">
              <a:lnSpc>
                <a:spcPts val="3870"/>
              </a:lnSpc>
              <a:buFont typeface="Arial"/>
              <a:buChar char="⚬"/>
            </a:pPr>
            <a:r>
              <a:rPr lang="en-US" sz="2764">
                <a:solidFill>
                  <a:srgbClr val="FFFFFF"/>
                </a:solidFill>
                <a:latin typeface="Open Sauce"/>
              </a:rPr>
              <a:t>social networks, friendship/coauthor graphs</a:t>
            </a:r>
          </a:p>
          <a:p>
            <a:pPr marL="596962" indent="-298481" lvl="1">
              <a:lnSpc>
                <a:spcPts val="3870"/>
              </a:lnSpc>
              <a:buFont typeface="Arial"/>
              <a:buChar char="•"/>
            </a:pPr>
            <a:r>
              <a:rPr lang="en-US" sz="2764">
                <a:solidFill>
                  <a:srgbClr val="FFFFFF"/>
                </a:solidFill>
                <a:latin typeface="Open Sauce"/>
              </a:rPr>
              <a:t>Graph clustering methods</a:t>
            </a:r>
          </a:p>
          <a:p>
            <a:pPr algn="l" marL="1193925" indent="-397975" lvl="2">
              <a:lnSpc>
                <a:spcPts val="3870"/>
              </a:lnSpc>
              <a:buFont typeface="Arial"/>
              <a:buChar char="⚬"/>
            </a:pPr>
            <a:r>
              <a:rPr lang="en-US" sz="2764">
                <a:solidFill>
                  <a:srgbClr val="FFFFFF"/>
                </a:solidFill>
                <a:latin typeface="Open Sauce"/>
              </a:rPr>
              <a:t>generic clustering or graph specific (e.g., minimum cuts, density based)</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144000" y="2712011"/>
            <a:ext cx="7628972" cy="7038998"/>
          </a:xfrm>
          <a:custGeom>
            <a:avLst/>
            <a:gdLst/>
            <a:ahLst/>
            <a:cxnLst/>
            <a:rect r="r" b="b" t="t" l="l"/>
            <a:pathLst>
              <a:path h="7038998" w="7628972">
                <a:moveTo>
                  <a:pt x="0" y="0"/>
                </a:moveTo>
                <a:lnTo>
                  <a:pt x="7628972" y="0"/>
                </a:lnTo>
                <a:lnTo>
                  <a:pt x="7628972" y="7038998"/>
                </a:lnTo>
                <a:lnTo>
                  <a:pt x="0" y="7038998"/>
                </a:lnTo>
                <a:lnTo>
                  <a:pt x="0" y="0"/>
                </a:lnTo>
                <a:close/>
              </a:path>
            </a:pathLst>
          </a:custGeom>
          <a:blipFill>
            <a:blip r:embed="rId4"/>
            <a:stretch>
              <a:fillRect l="0" t="0" r="0" b="0"/>
            </a:stretch>
          </a:blipFill>
        </p:spPr>
      </p:sp>
      <p:sp>
        <p:nvSpPr>
          <p:cNvPr name="TextBox 4" id="4"/>
          <p:cNvSpPr txBox="true"/>
          <p:nvPr/>
        </p:nvSpPr>
        <p:spPr>
          <a:xfrm rot="0">
            <a:off x="1208540" y="1015870"/>
            <a:ext cx="16233170"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Density-based Graph Clustering</a:t>
            </a:r>
          </a:p>
        </p:txBody>
      </p:sp>
      <p:sp>
        <p:nvSpPr>
          <p:cNvPr name="TextBox 5" id="5"/>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028700" y="2654861"/>
            <a:ext cx="7558021"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Structure-connected cluster C</a:t>
            </a:r>
          </a:p>
          <a:p>
            <a:pPr marL="1193925" indent="-397975" lvl="2">
              <a:lnSpc>
                <a:spcPts val="3870"/>
              </a:lnSpc>
              <a:buFont typeface="Arial"/>
              <a:buChar char="⚬"/>
            </a:pPr>
            <a:r>
              <a:rPr lang="en-US" sz="2764">
                <a:solidFill>
                  <a:srgbClr val="FFFFFF"/>
                </a:solidFill>
                <a:latin typeface="Open Sauce"/>
              </a:rPr>
              <a:t>connectivity, maximality</a:t>
            </a:r>
          </a:p>
          <a:p>
            <a:pPr marL="596962" indent="-298481" lvl="1">
              <a:lnSpc>
                <a:spcPts val="3870"/>
              </a:lnSpc>
              <a:buFont typeface="Arial"/>
              <a:buChar char="•"/>
            </a:pPr>
            <a:r>
              <a:rPr lang="en-US" sz="2764">
                <a:solidFill>
                  <a:srgbClr val="FFFFFF"/>
                </a:solidFill>
                <a:latin typeface="Open Sauce"/>
              </a:rPr>
              <a:t>Hubs</a:t>
            </a:r>
          </a:p>
          <a:p>
            <a:pPr marL="1193925" indent="-397975" lvl="2">
              <a:lnSpc>
                <a:spcPts val="3870"/>
              </a:lnSpc>
              <a:buFont typeface="Arial"/>
              <a:buChar char="⚬"/>
            </a:pPr>
            <a:r>
              <a:rPr lang="en-US" sz="2764">
                <a:solidFill>
                  <a:srgbClr val="FFFFFF"/>
                </a:solidFill>
                <a:latin typeface="Open Sauce"/>
              </a:rPr>
              <a:t>not belong to any cluster</a:t>
            </a:r>
          </a:p>
          <a:p>
            <a:pPr marL="1193925" indent="-397975" lvl="2">
              <a:lnSpc>
                <a:spcPts val="3870"/>
              </a:lnSpc>
              <a:buFont typeface="Arial"/>
              <a:buChar char="⚬"/>
            </a:pPr>
            <a:r>
              <a:rPr lang="en-US" sz="2764">
                <a:solidFill>
                  <a:srgbClr val="FFFFFF"/>
                </a:solidFill>
                <a:latin typeface="Open Sauce"/>
              </a:rPr>
              <a:t>bridge to many clusters</a:t>
            </a:r>
          </a:p>
          <a:p>
            <a:pPr marL="596962" indent="-298481" lvl="1">
              <a:lnSpc>
                <a:spcPts val="3870"/>
              </a:lnSpc>
              <a:buFont typeface="Arial"/>
              <a:buChar char="•"/>
            </a:pPr>
            <a:r>
              <a:rPr lang="en-US" sz="2764">
                <a:solidFill>
                  <a:srgbClr val="FFFFFF"/>
                </a:solidFill>
                <a:latin typeface="Open Sauce"/>
              </a:rPr>
              <a:t>Outliers</a:t>
            </a:r>
          </a:p>
          <a:p>
            <a:pPr algn="l" marL="1193925" indent="-397975" lvl="2">
              <a:lnSpc>
                <a:spcPts val="3870"/>
              </a:lnSpc>
              <a:buFont typeface="Arial"/>
              <a:buChar char="⚬"/>
            </a:pPr>
            <a:r>
              <a:rPr lang="en-US" sz="2764">
                <a:solidFill>
                  <a:srgbClr val="FFFFFF"/>
                </a:solidFill>
                <a:latin typeface="Open Sauce"/>
              </a:rPr>
              <a:t>connect to few clusters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4078406"/>
            <a:ext cx="11400161" cy="416071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Cluster Analysis</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2324912" y="2544262"/>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2437043" y="265419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3067219" y="2549179"/>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Basic Concepts</a:t>
            </a:r>
          </a:p>
        </p:txBody>
      </p:sp>
      <p:grpSp>
        <p:nvGrpSpPr>
          <p:cNvPr name="Group 9" id="9"/>
          <p:cNvGrpSpPr>
            <a:grpSpLocks noChangeAspect="true"/>
          </p:cNvGrpSpPr>
          <p:nvPr/>
        </p:nvGrpSpPr>
        <p:grpSpPr>
          <a:xfrm rot="0">
            <a:off x="12324912" y="3658122"/>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2437043" y="376804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3067219" y="3632858"/>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Partitioning Methods</a:t>
            </a:r>
          </a:p>
        </p:txBody>
      </p:sp>
      <p:grpSp>
        <p:nvGrpSpPr>
          <p:cNvPr name="Group 13" id="13"/>
          <p:cNvGrpSpPr>
            <a:grpSpLocks noChangeAspect="true"/>
          </p:cNvGrpSpPr>
          <p:nvPr/>
        </p:nvGrpSpPr>
        <p:grpSpPr>
          <a:xfrm rot="0">
            <a:off x="12324912" y="4645532"/>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2437043" y="47554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3067219" y="4650449"/>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Hierarchical Methods</a:t>
            </a:r>
          </a:p>
        </p:txBody>
      </p:sp>
      <p:grpSp>
        <p:nvGrpSpPr>
          <p:cNvPr name="Group 17" id="17"/>
          <p:cNvGrpSpPr>
            <a:grpSpLocks noChangeAspect="true"/>
          </p:cNvGrpSpPr>
          <p:nvPr/>
        </p:nvGrpSpPr>
        <p:grpSpPr>
          <a:xfrm rot="0">
            <a:off x="12324912" y="5759392"/>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2437043" y="586931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3067219" y="5734128"/>
            <a:ext cx="5080174"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Density-based Methods</a:t>
            </a:r>
          </a:p>
        </p:txBody>
      </p:sp>
      <p:grpSp>
        <p:nvGrpSpPr>
          <p:cNvPr name="Group 21" id="21"/>
          <p:cNvGrpSpPr>
            <a:grpSpLocks noChangeAspect="true"/>
          </p:cNvGrpSpPr>
          <p:nvPr/>
        </p:nvGrpSpPr>
        <p:grpSpPr>
          <a:xfrm rot="0">
            <a:off x="12324912" y="6691102"/>
            <a:ext cx="550430" cy="550430"/>
            <a:chOff x="0" y="0"/>
            <a:chExt cx="6355080" cy="6355080"/>
          </a:xfrm>
        </p:grpSpPr>
        <p:sp>
          <p:nvSpPr>
            <p:cNvPr name="Freeform 22" id="22"/>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23" id="23"/>
          <p:cNvSpPr txBox="true"/>
          <p:nvPr/>
        </p:nvSpPr>
        <p:spPr>
          <a:xfrm rot="0">
            <a:off x="12437043" y="680102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5</a:t>
            </a:r>
          </a:p>
        </p:txBody>
      </p:sp>
      <p:sp>
        <p:nvSpPr>
          <p:cNvPr name="TextBox 24" id="24"/>
          <p:cNvSpPr txBox="true"/>
          <p:nvPr/>
        </p:nvSpPr>
        <p:spPr>
          <a:xfrm rot="0">
            <a:off x="13067219" y="6696018"/>
            <a:ext cx="5080174"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Grid-based Methods</a:t>
            </a:r>
          </a:p>
        </p:txBody>
      </p:sp>
      <p:grpSp>
        <p:nvGrpSpPr>
          <p:cNvPr name="Group 25" id="25"/>
          <p:cNvGrpSpPr>
            <a:grpSpLocks noChangeAspect="true"/>
          </p:cNvGrpSpPr>
          <p:nvPr/>
        </p:nvGrpSpPr>
        <p:grpSpPr>
          <a:xfrm rot="0">
            <a:off x="12324912" y="7804961"/>
            <a:ext cx="550430" cy="550430"/>
            <a:chOff x="0" y="0"/>
            <a:chExt cx="6355080" cy="6355080"/>
          </a:xfrm>
        </p:grpSpPr>
        <p:sp>
          <p:nvSpPr>
            <p:cNvPr name="Freeform 26" id="2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27" id="27"/>
          <p:cNvSpPr txBox="true"/>
          <p:nvPr/>
        </p:nvSpPr>
        <p:spPr>
          <a:xfrm rot="0">
            <a:off x="12437043" y="791488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6</a:t>
            </a:r>
          </a:p>
        </p:txBody>
      </p:sp>
      <p:sp>
        <p:nvSpPr>
          <p:cNvPr name="TextBox 28" id="28"/>
          <p:cNvSpPr txBox="true"/>
          <p:nvPr/>
        </p:nvSpPr>
        <p:spPr>
          <a:xfrm rot="0">
            <a:off x="13067219" y="7779697"/>
            <a:ext cx="4192081"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Evaluation of Clustering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0721" t="0" r="-40721"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Categorization of Constraints (1)</a:t>
            </a:r>
          </a:p>
        </p:txBody>
      </p:sp>
      <p:sp>
        <p:nvSpPr>
          <p:cNvPr name="TextBox 5" id="5"/>
          <p:cNvSpPr txBox="true"/>
          <p:nvPr/>
        </p:nvSpPr>
        <p:spPr>
          <a:xfrm rot="0">
            <a:off x="322466" y="3981403"/>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Constraints on </a:t>
            </a:r>
            <a:r>
              <a:rPr lang="en-US" sz="2764">
                <a:solidFill>
                  <a:srgbClr val="FFFFFF"/>
                </a:solidFill>
                <a:latin typeface="Open Sauce"/>
              </a:rPr>
              <a:t>individual objects</a:t>
            </a:r>
          </a:p>
          <a:p>
            <a:pPr marL="1193925" indent="-397975" lvl="2">
              <a:lnSpc>
                <a:spcPts val="3870"/>
              </a:lnSpc>
              <a:buFont typeface="Arial"/>
              <a:buChar char="⚬"/>
            </a:pPr>
            <a:r>
              <a:rPr lang="en-US" sz="2764">
                <a:solidFill>
                  <a:srgbClr val="FFFFFF"/>
                </a:solidFill>
                <a:latin typeface="Open Sauce"/>
              </a:rPr>
              <a:t>cluster houses worth over $300K</a:t>
            </a:r>
          </a:p>
          <a:p>
            <a:pPr marL="596962" indent="-298481" lvl="1">
              <a:lnSpc>
                <a:spcPts val="3870"/>
              </a:lnSpc>
              <a:buFont typeface="Arial"/>
              <a:buChar char="•"/>
            </a:pPr>
            <a:r>
              <a:rPr lang="en-US" sz="2764">
                <a:solidFill>
                  <a:srgbClr val="FFFFFF"/>
                </a:solidFill>
                <a:latin typeface="Open Sauce"/>
              </a:rPr>
              <a:t>Constraints on the selection of clustering parameters</a:t>
            </a:r>
          </a:p>
          <a:p>
            <a:pPr marL="1193925" indent="-397975" lvl="2">
              <a:lnSpc>
                <a:spcPts val="3870"/>
              </a:lnSpc>
              <a:buFont typeface="Arial"/>
              <a:buChar char="⚬"/>
            </a:pPr>
            <a:r>
              <a:rPr lang="en-US" sz="2764">
                <a:solidFill>
                  <a:srgbClr val="FFFFFF"/>
                </a:solidFill>
                <a:latin typeface="Open Sauce"/>
              </a:rPr>
              <a:t>#clusters, MinPts, etc.</a:t>
            </a:r>
          </a:p>
          <a:p>
            <a:pPr marL="596962" indent="-298481" lvl="1">
              <a:lnSpc>
                <a:spcPts val="3870"/>
              </a:lnSpc>
              <a:buFont typeface="Arial"/>
              <a:buChar char="•"/>
            </a:pPr>
            <a:r>
              <a:rPr lang="en-US" sz="2764">
                <a:solidFill>
                  <a:srgbClr val="FFFFFF"/>
                </a:solidFill>
                <a:latin typeface="Open Sauce"/>
              </a:rPr>
              <a:t>Constraints on distance or similarity function</a:t>
            </a:r>
          </a:p>
          <a:p>
            <a:pPr marL="1193925" indent="-397975" lvl="2">
              <a:lnSpc>
                <a:spcPts val="3870"/>
              </a:lnSpc>
              <a:buFont typeface="Arial"/>
              <a:buChar char="⚬"/>
            </a:pPr>
            <a:r>
              <a:rPr lang="en-US" sz="2764">
                <a:solidFill>
                  <a:srgbClr val="FFFFFF"/>
                </a:solidFill>
                <a:latin typeface="Open Sauce"/>
              </a:rPr>
              <a:t>weighted functions</a:t>
            </a:r>
          </a:p>
          <a:p>
            <a:pPr algn="l" marL="1193925" indent="-397975" lvl="2">
              <a:lnSpc>
                <a:spcPts val="3870"/>
              </a:lnSpc>
              <a:buFont typeface="Arial"/>
              <a:buChar char="⚬"/>
            </a:pPr>
            <a:r>
              <a:rPr lang="en-US" sz="2764">
                <a:solidFill>
                  <a:srgbClr val="FFFFFF"/>
                </a:solidFill>
                <a:latin typeface="Open Sauce"/>
              </a:rPr>
              <a:t>obstacles (e.g., river, lake)</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23354" t="0" r="-23354"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1208540" y="1177923"/>
            <a:ext cx="8702283"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Categorization of Constraints (2)</a:t>
            </a:r>
          </a:p>
        </p:txBody>
      </p:sp>
      <p:sp>
        <p:nvSpPr>
          <p:cNvPr name="TextBox 5" id="5"/>
          <p:cNvSpPr txBox="true"/>
          <p:nvPr/>
        </p:nvSpPr>
        <p:spPr>
          <a:xfrm rot="0">
            <a:off x="1028700" y="3679635"/>
            <a:ext cx="8882123"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User-specific </a:t>
            </a:r>
            <a:r>
              <a:rPr lang="en-US" sz="2764">
                <a:solidFill>
                  <a:srgbClr val="FFFFFF"/>
                </a:solidFill>
                <a:latin typeface="Open Sauce"/>
              </a:rPr>
              <a:t>constraints on the properties of individual clusters</a:t>
            </a:r>
          </a:p>
          <a:p>
            <a:pPr marL="1193925" indent="-397975" lvl="2">
              <a:lnSpc>
                <a:spcPts val="3870"/>
              </a:lnSpc>
              <a:buFont typeface="Arial"/>
              <a:buChar char="⚬"/>
            </a:pPr>
            <a:r>
              <a:rPr lang="en-US" sz="2764">
                <a:solidFill>
                  <a:srgbClr val="FFFFFF"/>
                </a:solidFill>
                <a:latin typeface="Open Sauce"/>
              </a:rPr>
              <a:t>contain at least 500 valued customers and 5000 ordinary ones</a:t>
            </a:r>
          </a:p>
          <a:p>
            <a:pPr marL="596962" indent="-298481" lvl="1">
              <a:lnSpc>
                <a:spcPts val="3870"/>
              </a:lnSpc>
              <a:buFont typeface="Arial"/>
              <a:buChar char="•"/>
            </a:pPr>
            <a:r>
              <a:rPr lang="en-US" sz="2764">
                <a:solidFill>
                  <a:srgbClr val="FFFFFF"/>
                </a:solidFill>
                <a:latin typeface="Open Sauce"/>
              </a:rPr>
              <a:t>Semi-supervised clustering based on “partial” supervision</a:t>
            </a:r>
          </a:p>
          <a:p>
            <a:pPr algn="l" marL="1193925" indent="-397975" lvl="2">
              <a:lnSpc>
                <a:spcPts val="3870"/>
              </a:lnSpc>
              <a:buFont typeface="Arial"/>
              <a:buChar char="⚬"/>
            </a:pPr>
            <a:r>
              <a:rPr lang="en-US" sz="2764">
                <a:solidFill>
                  <a:srgbClr val="FFFFFF"/>
                </a:solidFill>
                <a:latin typeface="Open Sauce"/>
              </a:rPr>
              <a:t>pairs of objects labeled as belonging to the same or different clusters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9653568" y="3287426"/>
            <a:ext cx="6468109" cy="6506840"/>
          </a:xfrm>
          <a:custGeom>
            <a:avLst/>
            <a:gdLst/>
            <a:ahLst/>
            <a:cxnLst/>
            <a:rect r="r" b="b" t="t" l="l"/>
            <a:pathLst>
              <a:path h="6506840" w="6468109">
                <a:moveTo>
                  <a:pt x="0" y="0"/>
                </a:moveTo>
                <a:lnTo>
                  <a:pt x="6468109" y="0"/>
                </a:lnTo>
                <a:lnTo>
                  <a:pt x="6468109" y="6506840"/>
                </a:lnTo>
                <a:lnTo>
                  <a:pt x="0" y="6506840"/>
                </a:lnTo>
                <a:lnTo>
                  <a:pt x="0" y="0"/>
                </a:lnTo>
                <a:close/>
              </a:path>
            </a:pathLst>
          </a:custGeom>
          <a:blipFill>
            <a:blip r:embed="rId4"/>
            <a:stretch>
              <a:fillRect l="0" t="0" r="0" b="0"/>
            </a:stretch>
          </a:blipFill>
        </p:spPr>
      </p:sp>
      <p:sp>
        <p:nvSpPr>
          <p:cNvPr name="Freeform 4" id="4"/>
          <p:cNvSpPr/>
          <p:nvPr/>
        </p:nvSpPr>
        <p:spPr>
          <a:xfrm flipH="false" flipV="false" rot="0">
            <a:off x="2402822" y="3287426"/>
            <a:ext cx="6468109" cy="6506840"/>
          </a:xfrm>
          <a:custGeom>
            <a:avLst/>
            <a:gdLst/>
            <a:ahLst/>
            <a:cxnLst/>
            <a:rect r="r" b="b" t="t" l="l"/>
            <a:pathLst>
              <a:path h="6506840" w="6468109">
                <a:moveTo>
                  <a:pt x="0" y="0"/>
                </a:moveTo>
                <a:lnTo>
                  <a:pt x="6468108" y="0"/>
                </a:lnTo>
                <a:lnTo>
                  <a:pt x="6468108" y="6506840"/>
                </a:lnTo>
                <a:lnTo>
                  <a:pt x="0" y="6506840"/>
                </a:lnTo>
                <a:lnTo>
                  <a:pt x="0" y="0"/>
                </a:lnTo>
                <a:close/>
              </a:path>
            </a:pathLst>
          </a:custGeom>
          <a:blipFill>
            <a:blip r:embed="rId5"/>
            <a:stretch>
              <a:fillRect l="0" t="0" r="0" b="0"/>
            </a:stretch>
          </a:blipFill>
        </p:spPr>
      </p:sp>
      <p:sp>
        <p:nvSpPr>
          <p:cNvPr name="TextBox 5" id="5"/>
          <p:cNvSpPr txBox="true"/>
          <p:nvPr/>
        </p:nvSpPr>
        <p:spPr>
          <a:xfrm rot="0">
            <a:off x="2968686" y="40317"/>
            <a:ext cx="14290614" cy="3169920"/>
          </a:xfrm>
          <a:prstGeom prst="rect">
            <a:avLst/>
          </a:prstGeom>
        </p:spPr>
        <p:txBody>
          <a:bodyPr anchor="t" rtlCol="false" tIns="0" lIns="0" bIns="0" rIns="0">
            <a:spAutoFit/>
          </a:bodyPr>
          <a:lstStyle/>
          <a:p>
            <a:pPr algn="ctr">
              <a:lnSpc>
                <a:spcPts val="12240"/>
              </a:lnSpc>
            </a:pPr>
            <a:r>
              <a:rPr lang="en-US" sz="12000">
                <a:solidFill>
                  <a:srgbClr val="FFEC6A"/>
                </a:solidFill>
                <a:latin typeface="Darker Grotesque Bold"/>
              </a:rPr>
              <a:t>Clustering </a:t>
            </a:r>
          </a:p>
          <a:p>
            <a:pPr algn="ctr" marL="0" indent="0" lvl="0">
              <a:lnSpc>
                <a:spcPts val="12240"/>
              </a:lnSpc>
              <a:spcBef>
                <a:spcPct val="0"/>
              </a:spcBef>
            </a:pPr>
            <a:r>
              <a:rPr lang="en-US" sz="12000">
                <a:solidFill>
                  <a:srgbClr val="FFEC6A"/>
                </a:solidFill>
                <a:latin typeface="Darker Grotesque Bold"/>
              </a:rPr>
              <a:t>w/ Obstacle Objs</a:t>
            </a:r>
          </a:p>
        </p:txBody>
      </p:sp>
      <p:sp>
        <p:nvSpPr>
          <p:cNvPr name="TextBox 6" id="6"/>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6830336" y="2292548"/>
            <a:ext cx="11217359" cy="5080635"/>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FFFFFF"/>
                </a:solidFill>
                <a:latin typeface="Open Sauce"/>
              </a:rPr>
              <a:t>Cluster Analysis</a:t>
            </a:r>
          </a:p>
          <a:p>
            <a:pPr marL="1554480" indent="-518160" lvl="2">
              <a:lnSpc>
                <a:spcPts val="5040"/>
              </a:lnSpc>
              <a:buFont typeface="Arial"/>
              <a:buChar char="⚬"/>
            </a:pPr>
            <a:r>
              <a:rPr lang="en-US" sz="3600">
                <a:solidFill>
                  <a:srgbClr val="FFFFFF"/>
                </a:solidFill>
                <a:latin typeface="Open Sauce"/>
              </a:rPr>
              <a:t>Grid-based Methods</a:t>
            </a:r>
          </a:p>
          <a:p>
            <a:pPr marL="1554480" indent="-518160" lvl="2">
              <a:lnSpc>
                <a:spcPts val="5040"/>
              </a:lnSpc>
              <a:buFont typeface="Arial"/>
              <a:buChar char="⚬"/>
            </a:pPr>
            <a:r>
              <a:rPr lang="en-US" sz="3600">
                <a:solidFill>
                  <a:srgbClr val="FFFFFF"/>
                </a:solidFill>
                <a:latin typeface="Open Sauce"/>
              </a:rPr>
              <a:t>Evaluation of Clustering</a:t>
            </a:r>
          </a:p>
          <a:p>
            <a:pPr marL="777240" indent="-388620" lvl="1">
              <a:lnSpc>
                <a:spcPts val="5040"/>
              </a:lnSpc>
              <a:buFont typeface="Arial"/>
              <a:buChar char="•"/>
            </a:pPr>
            <a:r>
              <a:rPr lang="en-US" sz="3600">
                <a:solidFill>
                  <a:srgbClr val="FFFFFF"/>
                </a:solidFill>
                <a:latin typeface="Open Sauce"/>
              </a:rPr>
              <a:t>Advanced Cluster Analysis</a:t>
            </a:r>
          </a:p>
          <a:p>
            <a:pPr marL="1554480" indent="-518160" lvl="2">
              <a:lnSpc>
                <a:spcPts val="5040"/>
              </a:lnSpc>
              <a:buFont typeface="Arial"/>
              <a:buChar char="⚬"/>
            </a:pPr>
            <a:r>
              <a:rPr lang="en-US" sz="3600">
                <a:solidFill>
                  <a:srgbClr val="FFFFFF"/>
                </a:solidFill>
                <a:latin typeface="Open Sauce"/>
              </a:rPr>
              <a:t>probabilistic model-based clustering</a:t>
            </a:r>
          </a:p>
          <a:p>
            <a:pPr marL="1554480" indent="-518160" lvl="2">
              <a:lnSpc>
                <a:spcPts val="5040"/>
              </a:lnSpc>
              <a:buFont typeface="Arial"/>
              <a:buChar char="⚬"/>
            </a:pPr>
            <a:r>
              <a:rPr lang="en-US" sz="3600">
                <a:solidFill>
                  <a:srgbClr val="FFFFFF"/>
                </a:solidFill>
                <a:latin typeface="Open Sauce"/>
              </a:rPr>
              <a:t>clustering high-dimensional data</a:t>
            </a:r>
          </a:p>
          <a:p>
            <a:pPr marL="1554480" indent="-518160" lvl="2">
              <a:lnSpc>
                <a:spcPts val="5040"/>
              </a:lnSpc>
              <a:buFont typeface="Arial"/>
              <a:buChar char="⚬"/>
            </a:pPr>
            <a:r>
              <a:rPr lang="en-US" sz="3600">
                <a:solidFill>
                  <a:srgbClr val="FFFFFF"/>
                </a:solidFill>
                <a:latin typeface="Open Sauce"/>
              </a:rPr>
              <a:t>clustering graph and network data</a:t>
            </a:r>
          </a:p>
          <a:p>
            <a:pPr algn="l" marL="1554480" indent="-518160" lvl="2">
              <a:lnSpc>
                <a:spcPts val="5040"/>
              </a:lnSpc>
              <a:buFont typeface="Arial"/>
              <a:buChar char="⚬"/>
            </a:pPr>
            <a:r>
              <a:rPr lang="en-US" sz="3600">
                <a:solidFill>
                  <a:srgbClr val="FFFFFF"/>
                </a:solidFill>
                <a:latin typeface="Open Sauce"/>
              </a:rPr>
              <a:t>clustering with constraints</a:t>
            </a:r>
          </a:p>
        </p:txBody>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1208540" y="4650105"/>
            <a:ext cx="5370330"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Summary</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4345854" y="5076825"/>
            <a:ext cx="9596291" cy="1251585"/>
          </a:xfrm>
          <a:prstGeom prst="rect">
            <a:avLst/>
          </a:prstGeom>
        </p:spPr>
        <p:txBody>
          <a:bodyPr anchor="t" rtlCol="false" tIns="0" lIns="0" bIns="0" rIns="0">
            <a:spAutoFit/>
          </a:bodyPr>
          <a:lstStyle/>
          <a:p>
            <a:pPr algn="ctr">
              <a:lnSpc>
                <a:spcPts val="5040"/>
              </a:lnSpc>
            </a:pPr>
            <a:r>
              <a:rPr lang="en-US" sz="3600">
                <a:solidFill>
                  <a:srgbClr val="FFFFFF"/>
                </a:solidFill>
                <a:latin typeface="Open Sauce"/>
              </a:rPr>
              <a:t>A special thank you to Qin Lv for her slides, on which this lecture is based</a:t>
            </a:r>
          </a:p>
        </p:txBody>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2053225" y="295275"/>
            <a:ext cx="8691812"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142315" t="0" r="-142315"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177923"/>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Grid-Based Clustering</a:t>
            </a:r>
          </a:p>
        </p:txBody>
      </p:sp>
      <p:sp>
        <p:nvSpPr>
          <p:cNvPr name="TextBox 5" id="5"/>
          <p:cNvSpPr txBox="true"/>
          <p:nvPr/>
        </p:nvSpPr>
        <p:spPr>
          <a:xfrm rot="0">
            <a:off x="322466" y="5026787"/>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Uses multi-resolution grid data structure</a:t>
            </a:r>
          </a:p>
          <a:p>
            <a:pPr marL="596962" indent="-298481" lvl="1">
              <a:lnSpc>
                <a:spcPts val="3870"/>
              </a:lnSpc>
              <a:buFont typeface="Arial"/>
              <a:buChar char="•"/>
            </a:pPr>
            <a:r>
              <a:rPr lang="en-US" sz="2764">
                <a:solidFill>
                  <a:srgbClr val="FFFFFF"/>
                </a:solidFill>
                <a:latin typeface="Open Sauce"/>
              </a:rPr>
              <a:t>Quantizes object space to cells in the grid</a:t>
            </a:r>
          </a:p>
          <a:p>
            <a:pPr marL="596962" indent="-298481" lvl="1">
              <a:lnSpc>
                <a:spcPts val="3870"/>
              </a:lnSpc>
              <a:buFont typeface="Arial"/>
              <a:buChar char="•"/>
            </a:pPr>
            <a:r>
              <a:rPr lang="en-US" sz="2764">
                <a:solidFill>
                  <a:srgbClr val="FFFFFF"/>
                </a:solidFill>
                <a:latin typeface="Open Sauce"/>
              </a:rPr>
              <a:t>Fast processing time: depends on #cells, not #objects</a:t>
            </a:r>
          </a:p>
          <a:p>
            <a:pPr marL="596962" indent="-298481" lvl="1">
              <a:lnSpc>
                <a:spcPts val="3870"/>
              </a:lnSpc>
              <a:buFont typeface="Arial"/>
              <a:buChar char="•"/>
            </a:pPr>
            <a:r>
              <a:rPr lang="en-US" sz="2764">
                <a:solidFill>
                  <a:srgbClr val="FFFFFF"/>
                </a:solidFill>
                <a:latin typeface="Open Sauce"/>
              </a:rPr>
              <a:t>Typical methods</a:t>
            </a:r>
          </a:p>
          <a:p>
            <a:pPr marL="1193925" indent="-397975" lvl="2">
              <a:lnSpc>
                <a:spcPts val="3870"/>
              </a:lnSpc>
              <a:buFont typeface="Arial"/>
              <a:buChar char="⚬"/>
            </a:pPr>
            <a:r>
              <a:rPr lang="en-US" sz="2764">
                <a:solidFill>
                  <a:srgbClr val="FFFFFF"/>
                </a:solidFill>
                <a:latin typeface="Open Sauce"/>
              </a:rPr>
              <a:t>STING: statistical info of grid cells</a:t>
            </a:r>
          </a:p>
          <a:p>
            <a:pPr algn="l" marL="1193925" indent="-397975" lvl="2">
              <a:lnSpc>
                <a:spcPts val="3870"/>
              </a:lnSpc>
              <a:buFont typeface="Arial"/>
              <a:buChar char="⚬"/>
            </a:pPr>
            <a:r>
              <a:rPr lang="en-US" sz="2764">
                <a:solidFill>
                  <a:srgbClr val="FFFFFF"/>
                </a:solidFill>
                <a:latin typeface="Open Sauce"/>
              </a:rPr>
              <a:t>CLIQUE: high-dimensional data</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7809297" y="3626612"/>
            <a:ext cx="10377602" cy="5368644"/>
          </a:xfrm>
          <a:custGeom>
            <a:avLst/>
            <a:gdLst/>
            <a:ahLst/>
            <a:cxnLst/>
            <a:rect r="r" b="b" t="t" l="l"/>
            <a:pathLst>
              <a:path h="5368644" w="10377602">
                <a:moveTo>
                  <a:pt x="0" y="0"/>
                </a:moveTo>
                <a:lnTo>
                  <a:pt x="10377602" y="0"/>
                </a:lnTo>
                <a:lnTo>
                  <a:pt x="10377602" y="5368644"/>
                </a:lnTo>
                <a:lnTo>
                  <a:pt x="0" y="5368644"/>
                </a:lnTo>
                <a:lnTo>
                  <a:pt x="0" y="0"/>
                </a:lnTo>
                <a:close/>
              </a:path>
            </a:pathLst>
          </a:custGeom>
          <a:blipFill>
            <a:blip r:embed="rId4"/>
            <a:stretch>
              <a:fillRect l="0" t="0" r="0" b="0"/>
            </a:stretch>
          </a:blipFill>
        </p:spPr>
      </p:sp>
      <p:grpSp>
        <p:nvGrpSpPr>
          <p:cNvPr name="Group 4" id="4"/>
          <p:cNvGrpSpPr/>
          <p:nvPr/>
        </p:nvGrpSpPr>
        <p:grpSpPr>
          <a:xfrm rot="0">
            <a:off x="7809297" y="3626612"/>
            <a:ext cx="1271405" cy="3148584"/>
            <a:chOff x="0" y="0"/>
            <a:chExt cx="334856" cy="829257"/>
          </a:xfrm>
        </p:grpSpPr>
        <p:sp>
          <p:nvSpPr>
            <p:cNvPr name="Freeform 5" id="5"/>
            <p:cNvSpPr/>
            <p:nvPr/>
          </p:nvSpPr>
          <p:spPr>
            <a:xfrm flipH="false" flipV="false" rot="0">
              <a:off x="0" y="0"/>
              <a:ext cx="334856" cy="829257"/>
            </a:xfrm>
            <a:custGeom>
              <a:avLst/>
              <a:gdLst/>
              <a:ahLst/>
              <a:cxnLst/>
              <a:rect r="r" b="b" t="t" l="l"/>
              <a:pathLst>
                <a:path h="829257" w="334856">
                  <a:moveTo>
                    <a:pt x="0" y="0"/>
                  </a:moveTo>
                  <a:lnTo>
                    <a:pt x="334856" y="0"/>
                  </a:lnTo>
                  <a:lnTo>
                    <a:pt x="334856" y="829257"/>
                  </a:lnTo>
                  <a:lnTo>
                    <a:pt x="0" y="829257"/>
                  </a:lnTo>
                  <a:close/>
                </a:path>
              </a:pathLst>
            </a:custGeom>
            <a:solidFill>
              <a:srgbClr val="FFFFFF"/>
            </a:solidFill>
          </p:spPr>
        </p:sp>
        <p:sp>
          <p:nvSpPr>
            <p:cNvPr name="TextBox 6" id="6"/>
            <p:cNvSpPr txBox="true"/>
            <p:nvPr/>
          </p:nvSpPr>
          <p:spPr>
            <a:xfrm>
              <a:off x="0" y="-38100"/>
              <a:ext cx="334856" cy="867357"/>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322466" y="1177923"/>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STatistical INformation Grid</a:t>
            </a:r>
          </a:p>
        </p:txBody>
      </p:sp>
      <p:sp>
        <p:nvSpPr>
          <p:cNvPr name="TextBox 8" id="8"/>
          <p:cNvSpPr txBox="true"/>
          <p:nvPr/>
        </p:nvSpPr>
        <p:spPr>
          <a:xfrm rot="0">
            <a:off x="322466" y="4783899"/>
            <a:ext cx="7486831"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Spatial area =&gt; rectangular cells,</a:t>
            </a:r>
          </a:p>
          <a:p>
            <a:pPr marL="596962" indent="-298481" lvl="1">
              <a:lnSpc>
                <a:spcPts val="3870"/>
              </a:lnSpc>
              <a:buFont typeface="Arial"/>
              <a:buChar char="•"/>
            </a:pPr>
            <a:r>
              <a:rPr lang="en-US" sz="2764">
                <a:solidFill>
                  <a:srgbClr val="FFFFFF"/>
                </a:solidFill>
                <a:latin typeface="Open Sauce"/>
              </a:rPr>
              <a:t>multi-resolution</a:t>
            </a:r>
          </a:p>
          <a:p>
            <a:pPr marL="596962" indent="-298481" lvl="1">
              <a:lnSpc>
                <a:spcPts val="3870"/>
              </a:lnSpc>
              <a:buFont typeface="Arial"/>
              <a:buChar char="•"/>
            </a:pPr>
            <a:r>
              <a:rPr lang="en-US" sz="2764">
                <a:solidFill>
                  <a:srgbClr val="FFFFFF"/>
                </a:solidFill>
                <a:latin typeface="Open Sauce"/>
              </a:rPr>
              <a:t>O(g): # grid cells at bottom level</a:t>
            </a:r>
          </a:p>
          <a:p>
            <a:pPr marL="596962" indent="-298481" lvl="1">
              <a:lnSpc>
                <a:spcPts val="3870"/>
              </a:lnSpc>
              <a:buFont typeface="Arial"/>
              <a:buChar char="•"/>
            </a:pPr>
            <a:r>
              <a:rPr lang="en-US" sz="2764">
                <a:solidFill>
                  <a:srgbClr val="FFFFFF"/>
                </a:solidFill>
                <a:latin typeface="Open Sauce"/>
              </a:rPr>
              <a:t>Query-independent, easy to</a:t>
            </a:r>
          </a:p>
          <a:p>
            <a:pPr marL="596962" indent="-298481" lvl="1">
              <a:lnSpc>
                <a:spcPts val="3870"/>
              </a:lnSpc>
              <a:buFont typeface="Arial"/>
              <a:buChar char="•"/>
            </a:pPr>
            <a:r>
              <a:rPr lang="en-US" sz="2764">
                <a:solidFill>
                  <a:srgbClr val="FFFFFF"/>
                </a:solidFill>
                <a:latin typeface="Open Sauce"/>
              </a:rPr>
              <a:t>parallelize, incremental update</a:t>
            </a:r>
          </a:p>
          <a:p>
            <a:pPr marL="596962" indent="-298481" lvl="1">
              <a:lnSpc>
                <a:spcPts val="3870"/>
              </a:lnSpc>
              <a:buFont typeface="Arial"/>
              <a:buChar char="•"/>
            </a:pPr>
            <a:r>
              <a:rPr lang="en-US" sz="2764">
                <a:solidFill>
                  <a:srgbClr val="FFFFFF"/>
                </a:solidFill>
                <a:latin typeface="Open Sauce"/>
              </a:rPr>
              <a:t>Finer vs. coarser granularity</a:t>
            </a:r>
          </a:p>
          <a:p>
            <a:pPr algn="l" marL="596962" indent="-298481" lvl="1">
              <a:lnSpc>
                <a:spcPts val="3870"/>
              </a:lnSpc>
              <a:buFont typeface="Arial"/>
              <a:buChar char="•"/>
            </a:pPr>
            <a:r>
              <a:rPr lang="en-US" sz="2764">
                <a:solidFill>
                  <a:srgbClr val="FFFFFF"/>
                </a:solidFill>
                <a:latin typeface="Open Sauce"/>
              </a:rPr>
              <a:t>Only horizontal or vertical cluster boundaries, no diagonal boundaries</a:t>
            </a:r>
          </a:p>
        </p:txBody>
      </p:sp>
      <p:sp>
        <p:nvSpPr>
          <p:cNvPr name="TextBox 9" id="9"/>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10" id="10"/>
          <p:cNvGrpSpPr/>
          <p:nvPr/>
        </p:nvGrpSpPr>
        <p:grpSpPr>
          <a:xfrm rot="0">
            <a:off x="7809297" y="8253970"/>
            <a:ext cx="2335095" cy="741286"/>
            <a:chOff x="0" y="0"/>
            <a:chExt cx="615004" cy="195236"/>
          </a:xfrm>
        </p:grpSpPr>
        <p:sp>
          <p:nvSpPr>
            <p:cNvPr name="Freeform 11" id="11"/>
            <p:cNvSpPr/>
            <p:nvPr/>
          </p:nvSpPr>
          <p:spPr>
            <a:xfrm flipH="false" flipV="false" rot="0">
              <a:off x="0" y="0"/>
              <a:ext cx="615004" cy="195236"/>
            </a:xfrm>
            <a:custGeom>
              <a:avLst/>
              <a:gdLst/>
              <a:ahLst/>
              <a:cxnLst/>
              <a:rect r="r" b="b" t="t" l="l"/>
              <a:pathLst>
                <a:path h="195236" w="615004">
                  <a:moveTo>
                    <a:pt x="0" y="0"/>
                  </a:moveTo>
                  <a:lnTo>
                    <a:pt x="615004" y="0"/>
                  </a:lnTo>
                  <a:lnTo>
                    <a:pt x="615004" y="195236"/>
                  </a:lnTo>
                  <a:lnTo>
                    <a:pt x="0" y="195236"/>
                  </a:lnTo>
                  <a:close/>
                </a:path>
              </a:pathLst>
            </a:custGeom>
            <a:solidFill>
              <a:srgbClr val="FFFFFF"/>
            </a:solidFill>
          </p:spPr>
        </p:sp>
        <p:sp>
          <p:nvSpPr>
            <p:cNvPr name="TextBox 12" id="12"/>
            <p:cNvSpPr txBox="true"/>
            <p:nvPr/>
          </p:nvSpPr>
          <p:spPr>
            <a:xfrm>
              <a:off x="0" y="-38100"/>
              <a:ext cx="615004" cy="233336"/>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8475806" y="1163202"/>
            <a:ext cx="9594949" cy="7885304"/>
          </a:xfrm>
          <a:custGeom>
            <a:avLst/>
            <a:gdLst/>
            <a:ahLst/>
            <a:cxnLst/>
            <a:rect r="r" b="b" t="t" l="l"/>
            <a:pathLst>
              <a:path h="7885304" w="9594949">
                <a:moveTo>
                  <a:pt x="0" y="0"/>
                </a:moveTo>
                <a:lnTo>
                  <a:pt x="9594949" y="0"/>
                </a:lnTo>
                <a:lnTo>
                  <a:pt x="9594949" y="7885304"/>
                </a:lnTo>
                <a:lnTo>
                  <a:pt x="0" y="7885304"/>
                </a:lnTo>
                <a:lnTo>
                  <a:pt x="0" y="0"/>
                </a:lnTo>
                <a:close/>
              </a:path>
            </a:pathLst>
          </a:custGeom>
          <a:blipFill>
            <a:blip r:embed="rId4"/>
            <a:stretch>
              <a:fillRect l="0" t="0" r="0"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CLIQUE</a:t>
            </a:r>
          </a:p>
        </p:txBody>
      </p:sp>
      <p:sp>
        <p:nvSpPr>
          <p:cNvPr name="TextBox 5" id="5"/>
          <p:cNvSpPr txBox="true"/>
          <p:nvPr/>
        </p:nvSpPr>
        <p:spPr>
          <a:xfrm rot="0">
            <a:off x="322466" y="4037970"/>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Dimension-growth subspace clustering</a:t>
            </a:r>
          </a:p>
          <a:p>
            <a:pPr marL="1193925" indent="-397975" lvl="2">
              <a:lnSpc>
                <a:spcPts val="3870"/>
              </a:lnSpc>
              <a:buFont typeface="Arial"/>
              <a:buChar char="⚬"/>
            </a:pPr>
            <a:r>
              <a:rPr lang="en-US" sz="2764">
                <a:solidFill>
                  <a:srgbClr val="FFFFFF"/>
                </a:solidFill>
                <a:latin typeface="Open Sauce"/>
              </a:rPr>
              <a:t>grow from single dims to high dims</a:t>
            </a:r>
          </a:p>
          <a:p>
            <a:pPr marL="596962" indent="-298481" lvl="1">
              <a:lnSpc>
                <a:spcPts val="3870"/>
              </a:lnSpc>
              <a:buFont typeface="Arial"/>
              <a:buChar char="•"/>
            </a:pPr>
            <a:r>
              <a:rPr lang="en-US" sz="2764">
                <a:solidFill>
                  <a:srgbClr val="FFFFFF"/>
                </a:solidFill>
                <a:latin typeface="Open Sauce"/>
              </a:rPr>
              <a:t>Both density-based and grid-based</a:t>
            </a:r>
          </a:p>
          <a:p>
            <a:pPr marL="1193925" indent="-397975" lvl="2">
              <a:lnSpc>
                <a:spcPts val="3870"/>
              </a:lnSpc>
              <a:buFont typeface="Arial"/>
              <a:buChar char="⚬"/>
            </a:pPr>
            <a:r>
              <a:rPr lang="en-US" sz="2764">
                <a:solidFill>
                  <a:srgbClr val="FFFFFF"/>
                </a:solidFill>
                <a:latin typeface="Open Sauce"/>
              </a:rPr>
              <a:t>each dim =&gt; equal-width intervals</a:t>
            </a:r>
          </a:p>
          <a:p>
            <a:pPr marL="1193925" indent="-397975" lvl="2">
              <a:lnSpc>
                <a:spcPts val="3870"/>
              </a:lnSpc>
              <a:buFont typeface="Arial"/>
              <a:buChar char="⚬"/>
            </a:pPr>
            <a:r>
              <a:rPr lang="en-US" sz="2764">
                <a:solidFill>
                  <a:srgbClr val="FFFFFF"/>
                </a:solidFill>
                <a:latin typeface="Open Sauce"/>
              </a:rPr>
              <a:t>non-overlapping rectangular units</a:t>
            </a:r>
          </a:p>
          <a:p>
            <a:pPr algn="l" marL="1193925" indent="-397975" lvl="2">
              <a:lnSpc>
                <a:spcPts val="3870"/>
              </a:lnSpc>
              <a:buFont typeface="Arial"/>
              <a:buChar char="⚬"/>
            </a:pPr>
            <a:r>
              <a:rPr lang="en-US" sz="2764">
                <a:solidFill>
                  <a:srgbClr val="FFFFFF"/>
                </a:solidFill>
                <a:latin typeface="Open Sauce"/>
              </a:rPr>
              <a:t>cluster: a set of connected dense units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7" id="7"/>
          <p:cNvGrpSpPr/>
          <p:nvPr/>
        </p:nvGrpSpPr>
        <p:grpSpPr>
          <a:xfrm rot="0">
            <a:off x="8485331" y="5899923"/>
            <a:ext cx="1271405" cy="3148584"/>
            <a:chOff x="0" y="0"/>
            <a:chExt cx="334856" cy="829257"/>
          </a:xfrm>
        </p:grpSpPr>
        <p:sp>
          <p:nvSpPr>
            <p:cNvPr name="Freeform 8" id="8"/>
            <p:cNvSpPr/>
            <p:nvPr/>
          </p:nvSpPr>
          <p:spPr>
            <a:xfrm flipH="false" flipV="false" rot="0">
              <a:off x="0" y="0"/>
              <a:ext cx="334856" cy="829257"/>
            </a:xfrm>
            <a:custGeom>
              <a:avLst/>
              <a:gdLst/>
              <a:ahLst/>
              <a:cxnLst/>
              <a:rect r="r" b="b" t="t" l="l"/>
              <a:pathLst>
                <a:path h="829257" w="334856">
                  <a:moveTo>
                    <a:pt x="0" y="0"/>
                  </a:moveTo>
                  <a:lnTo>
                    <a:pt x="334856" y="0"/>
                  </a:lnTo>
                  <a:lnTo>
                    <a:pt x="334856" y="829257"/>
                  </a:lnTo>
                  <a:lnTo>
                    <a:pt x="0" y="829257"/>
                  </a:lnTo>
                  <a:close/>
                </a:path>
              </a:pathLst>
            </a:custGeom>
            <a:solidFill>
              <a:srgbClr val="FFFFFF"/>
            </a:solidFill>
          </p:spPr>
        </p:sp>
        <p:sp>
          <p:nvSpPr>
            <p:cNvPr name="TextBox 9" id="9"/>
            <p:cNvSpPr txBox="true"/>
            <p:nvPr/>
          </p:nvSpPr>
          <p:spPr>
            <a:xfrm>
              <a:off x="0" y="-38100"/>
              <a:ext cx="334856" cy="867357"/>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3059231"/>
            <a:ext cx="11400161" cy="619906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Advanced Cluster Analysis</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2324912" y="2544262"/>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2437043" y="265419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3067219" y="2549179"/>
            <a:ext cx="4192081" cy="958469"/>
          </a:xfrm>
          <a:prstGeom prst="rect">
            <a:avLst/>
          </a:prstGeom>
        </p:spPr>
        <p:txBody>
          <a:bodyPr anchor="t" rtlCol="false" tIns="0" lIns="0" bIns="0" rIns="0">
            <a:spAutoFit/>
          </a:bodyPr>
          <a:lstStyle/>
          <a:p>
            <a:pPr>
              <a:lnSpc>
                <a:spcPts val="3870"/>
              </a:lnSpc>
            </a:pPr>
            <a:r>
              <a:rPr lang="en-US" sz="2764">
                <a:solidFill>
                  <a:srgbClr val="FFEC6A"/>
                </a:solidFill>
                <a:latin typeface="Open Sauce"/>
              </a:rPr>
              <a:t>Probabilistic model-based clustering</a:t>
            </a:r>
          </a:p>
        </p:txBody>
      </p:sp>
      <p:grpSp>
        <p:nvGrpSpPr>
          <p:cNvPr name="Group 9" id="9"/>
          <p:cNvGrpSpPr>
            <a:grpSpLocks noChangeAspect="true"/>
          </p:cNvGrpSpPr>
          <p:nvPr/>
        </p:nvGrpSpPr>
        <p:grpSpPr>
          <a:xfrm rot="0">
            <a:off x="12324912" y="3658122"/>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2437043" y="376804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3067219" y="3632858"/>
            <a:ext cx="4192081" cy="958469"/>
          </a:xfrm>
          <a:prstGeom prst="rect">
            <a:avLst/>
          </a:prstGeom>
        </p:spPr>
        <p:txBody>
          <a:bodyPr anchor="t" rtlCol="false" tIns="0" lIns="0" bIns="0" rIns="0">
            <a:spAutoFit/>
          </a:bodyPr>
          <a:lstStyle/>
          <a:p>
            <a:pPr>
              <a:lnSpc>
                <a:spcPts val="3870"/>
              </a:lnSpc>
            </a:pPr>
            <a:r>
              <a:rPr lang="en-US" sz="2764">
                <a:solidFill>
                  <a:srgbClr val="FFFFFF"/>
                </a:solidFill>
                <a:latin typeface="Open Sauce"/>
              </a:rPr>
              <a:t>Clustering high-dimensional data</a:t>
            </a:r>
          </a:p>
        </p:txBody>
      </p:sp>
      <p:grpSp>
        <p:nvGrpSpPr>
          <p:cNvPr name="Group 13" id="13"/>
          <p:cNvGrpSpPr>
            <a:grpSpLocks noChangeAspect="true"/>
          </p:cNvGrpSpPr>
          <p:nvPr/>
        </p:nvGrpSpPr>
        <p:grpSpPr>
          <a:xfrm rot="0">
            <a:off x="12324912" y="4645532"/>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2437043" y="47554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3067219" y="4650449"/>
            <a:ext cx="4192081" cy="958469"/>
          </a:xfrm>
          <a:prstGeom prst="rect">
            <a:avLst/>
          </a:prstGeom>
        </p:spPr>
        <p:txBody>
          <a:bodyPr anchor="t" rtlCol="false" tIns="0" lIns="0" bIns="0" rIns="0">
            <a:spAutoFit/>
          </a:bodyPr>
          <a:lstStyle/>
          <a:p>
            <a:pPr>
              <a:lnSpc>
                <a:spcPts val="3870"/>
              </a:lnSpc>
            </a:pPr>
            <a:r>
              <a:rPr lang="en-US" sz="2764">
                <a:solidFill>
                  <a:srgbClr val="FFFFFF"/>
                </a:solidFill>
                <a:latin typeface="Open Sauce"/>
              </a:rPr>
              <a:t>Clustering graph and network data</a:t>
            </a:r>
          </a:p>
        </p:txBody>
      </p:sp>
      <p:grpSp>
        <p:nvGrpSpPr>
          <p:cNvPr name="Group 17" id="17"/>
          <p:cNvGrpSpPr>
            <a:grpSpLocks noChangeAspect="true"/>
          </p:cNvGrpSpPr>
          <p:nvPr/>
        </p:nvGrpSpPr>
        <p:grpSpPr>
          <a:xfrm rot="0">
            <a:off x="12324912" y="5759392"/>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2437043" y="5869319"/>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3067219" y="5734128"/>
            <a:ext cx="5080174"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Clustering with constraints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Fuzzy Clusters</a:t>
            </a:r>
          </a:p>
        </p:txBody>
      </p:sp>
      <p:sp>
        <p:nvSpPr>
          <p:cNvPr name="TextBox 5" id="5"/>
          <p:cNvSpPr txBox="true"/>
          <p:nvPr/>
        </p:nvSpPr>
        <p:spPr>
          <a:xfrm rot="0">
            <a:off x="322466" y="3421253"/>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Cluster membership of </a:t>
            </a:r>
            <a:r>
              <a:rPr lang="en-US" sz="2764">
                <a:solidFill>
                  <a:srgbClr val="FFFFFF"/>
                </a:solidFill>
                <a:latin typeface="Open Sauce"/>
              </a:rPr>
              <a:t>each object</a:t>
            </a:r>
          </a:p>
          <a:p>
            <a:pPr marL="1193925" indent="-397975" lvl="2">
              <a:lnSpc>
                <a:spcPts val="3870"/>
              </a:lnSpc>
              <a:buFont typeface="Arial"/>
              <a:buChar char="⚬"/>
            </a:pPr>
            <a:r>
              <a:rPr lang="en-US" sz="2764">
                <a:solidFill>
                  <a:srgbClr val="FFFFFF"/>
                </a:solidFill>
                <a:latin typeface="Open Sauce"/>
              </a:rPr>
              <a:t>belongs to a single cluster</a:t>
            </a:r>
          </a:p>
          <a:p>
            <a:pPr marL="1193925" indent="-397975" lvl="2">
              <a:lnSpc>
                <a:spcPts val="3870"/>
              </a:lnSpc>
              <a:buFont typeface="Arial"/>
              <a:buChar char="⚬"/>
            </a:pPr>
            <a:r>
              <a:rPr lang="en-US" sz="2764">
                <a:solidFill>
                  <a:srgbClr val="FFFFFF"/>
                </a:solidFill>
                <a:latin typeface="Open Sauce"/>
              </a:rPr>
              <a:t>weighted distribution in multiple clusters</a:t>
            </a:r>
          </a:p>
          <a:p>
            <a:pPr marL="596962" indent="-298481" lvl="1">
              <a:lnSpc>
                <a:spcPts val="3870"/>
              </a:lnSpc>
              <a:buFont typeface="Arial"/>
              <a:buChar char="•"/>
            </a:pPr>
            <a:r>
              <a:rPr lang="en-US" sz="2764">
                <a:solidFill>
                  <a:srgbClr val="FFFFFF"/>
                </a:solidFill>
                <a:latin typeface="Open Sauce"/>
              </a:rPr>
              <a:t>Fuzzy clusters (soft clusters)</a:t>
            </a:r>
          </a:p>
          <a:p>
            <a:pPr marL="1193925" indent="-397975" lvl="2">
              <a:lnSpc>
                <a:spcPts val="3870"/>
              </a:lnSpc>
              <a:buFont typeface="Arial"/>
              <a:buChar char="⚬"/>
            </a:pPr>
            <a:r>
              <a:rPr lang="en-US" sz="2764">
                <a:solidFill>
                  <a:srgbClr val="FFFFFF"/>
                </a:solidFill>
                <a:latin typeface="Open Sauce"/>
              </a:rPr>
              <a:t>n objects, k clusters</a:t>
            </a:r>
          </a:p>
          <a:p>
            <a:pPr marL="1193925" indent="-397975" lvl="2">
              <a:lnSpc>
                <a:spcPts val="3870"/>
              </a:lnSpc>
              <a:buFont typeface="Arial"/>
              <a:buChar char="⚬"/>
            </a:pPr>
            <a:r>
              <a:rPr lang="en-US" sz="2764">
                <a:solidFill>
                  <a:srgbClr val="FFFFFF"/>
                </a:solidFill>
                <a:latin typeface="Open Sauce"/>
              </a:rPr>
              <a:t>w_ij: probability of object i belonging to cluster j</a:t>
            </a:r>
          </a:p>
          <a:p>
            <a:pPr algn="l" marL="1193925" indent="-397975" lvl="2">
              <a:lnSpc>
                <a:spcPts val="3870"/>
              </a:lnSpc>
              <a:buFont typeface="Arial"/>
              <a:buChar char="⚬"/>
            </a:pPr>
            <a:r>
              <a:rPr lang="en-US" sz="2764">
                <a:solidFill>
                  <a:srgbClr val="FFFFFF"/>
                </a:solidFill>
                <a:latin typeface="Open Sauce"/>
              </a:rPr>
              <a:t>0 &lt;= w_ij &lt;= 1</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8817138" y="3068497"/>
            <a:ext cx="9470862" cy="4150007"/>
          </a:xfrm>
          <a:custGeom>
            <a:avLst/>
            <a:gdLst/>
            <a:ahLst/>
            <a:cxnLst/>
            <a:rect r="r" b="b" t="t" l="l"/>
            <a:pathLst>
              <a:path h="4150007" w="9470862">
                <a:moveTo>
                  <a:pt x="0" y="0"/>
                </a:moveTo>
                <a:lnTo>
                  <a:pt x="9470862" y="0"/>
                </a:lnTo>
                <a:lnTo>
                  <a:pt x="9470862" y="4150006"/>
                </a:lnTo>
                <a:lnTo>
                  <a:pt x="0" y="4150006"/>
                </a:lnTo>
                <a:lnTo>
                  <a:pt x="0" y="0"/>
                </a:lnTo>
                <a:close/>
              </a:path>
            </a:pathLst>
          </a:custGeom>
          <a:blipFill>
            <a:blip r:embed="rId4"/>
            <a:stretch>
              <a:fillRect l="0" t="0" r="0" b="0"/>
            </a:stretch>
          </a:blipFill>
        </p:spPr>
      </p:sp>
      <p:sp>
        <p:nvSpPr>
          <p:cNvPr name="TextBox 4" id="4"/>
          <p:cNvSpPr txBox="true"/>
          <p:nvPr/>
        </p:nvSpPr>
        <p:spPr>
          <a:xfrm rot="0">
            <a:off x="322466" y="1177923"/>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Probabilistic Clusters</a:t>
            </a:r>
          </a:p>
        </p:txBody>
      </p:sp>
      <p:sp>
        <p:nvSpPr>
          <p:cNvPr name="TextBox 5" id="5"/>
          <p:cNvSpPr txBox="true"/>
          <p:nvPr/>
        </p:nvSpPr>
        <p:spPr>
          <a:xfrm rot="0">
            <a:off x="322466" y="3664140"/>
            <a:ext cx="8302949"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Hidden categories </a:t>
            </a:r>
            <a:r>
              <a:rPr lang="en-US" sz="2764">
                <a:solidFill>
                  <a:srgbClr val="FFFFFF"/>
                </a:solidFill>
                <a:latin typeface="Open Sauce"/>
              </a:rPr>
              <a:t>(probabilistic clusters)</a:t>
            </a:r>
          </a:p>
          <a:p>
            <a:pPr marL="1193925" indent="-397975" lvl="2">
              <a:lnSpc>
                <a:spcPts val="3870"/>
              </a:lnSpc>
              <a:buFont typeface="Arial"/>
              <a:buChar char="⚬"/>
            </a:pPr>
            <a:r>
              <a:rPr lang="en-US" sz="2764">
                <a:solidFill>
                  <a:srgbClr val="FFFFFF"/>
                </a:solidFill>
                <a:latin typeface="Open Sauce"/>
              </a:rPr>
              <a:t>each represented by a probability density function over the data space</a:t>
            </a:r>
          </a:p>
          <a:p>
            <a:pPr algn="l" marL="1193925" indent="-397975" lvl="2">
              <a:lnSpc>
                <a:spcPts val="3870"/>
              </a:lnSpc>
              <a:buFont typeface="Arial"/>
              <a:buChar char="⚬"/>
            </a:pPr>
            <a:r>
              <a:rPr lang="en-US" sz="2764">
                <a:solidFill>
                  <a:srgbClr val="FFFFFF"/>
                </a:solidFill>
                <a:latin typeface="Open Sauce"/>
              </a:rPr>
              <a:t>Mixture model: observed data instances drawn independently from multiple clusters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3" id="3"/>
          <p:cNvSpPr txBox="true"/>
          <p:nvPr/>
        </p:nvSpPr>
        <p:spPr>
          <a:xfrm rot="0">
            <a:off x="1503785" y="2935478"/>
            <a:ext cx="13986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Assumption: Data are generated by a mixture of underlying probability </a:t>
            </a:r>
            <a:r>
              <a:rPr lang="en-US" sz="2764">
                <a:solidFill>
                  <a:srgbClr val="FFFFFF"/>
                </a:solidFill>
                <a:latin typeface="Open Sauce"/>
              </a:rPr>
              <a:t>distributions</a:t>
            </a:r>
          </a:p>
          <a:p>
            <a:pPr>
              <a:lnSpc>
                <a:spcPts val="3870"/>
              </a:lnSpc>
            </a:pPr>
          </a:p>
          <a:p>
            <a:pPr>
              <a:lnSpc>
                <a:spcPts val="3870"/>
              </a:lnSpc>
            </a:pPr>
          </a:p>
          <a:p>
            <a:pPr>
              <a:lnSpc>
                <a:spcPts val="3870"/>
              </a:lnSpc>
            </a:pPr>
          </a:p>
          <a:p>
            <a:pPr>
              <a:lnSpc>
                <a:spcPts val="3870"/>
              </a:lnSpc>
            </a:pPr>
          </a:p>
          <a:p>
            <a:pPr>
              <a:lnSpc>
                <a:spcPts val="3870"/>
              </a:lnSpc>
            </a:pPr>
          </a:p>
          <a:p>
            <a:pPr marL="596962" indent="-298481" lvl="1">
              <a:lnSpc>
                <a:spcPts val="3870"/>
              </a:lnSpc>
              <a:buFont typeface="Arial"/>
              <a:buChar char="•"/>
            </a:pPr>
            <a:r>
              <a:rPr lang="en-US" sz="2764">
                <a:solidFill>
                  <a:srgbClr val="FFFFFF"/>
                </a:solidFill>
                <a:latin typeface="Open Sauce"/>
              </a:rPr>
              <a:t>Attempt to optimize the fit between data and some mathematical model</a:t>
            </a:r>
          </a:p>
          <a:p>
            <a:pPr algn="l" marL="1193925" indent="-397975" lvl="2">
              <a:lnSpc>
                <a:spcPts val="3870"/>
              </a:lnSpc>
              <a:buFont typeface="Arial"/>
              <a:buChar char="⚬"/>
            </a:pPr>
            <a:r>
              <a:rPr lang="en-US" sz="2764">
                <a:solidFill>
                  <a:srgbClr val="FFFFFF"/>
                </a:solidFill>
                <a:latin typeface="Open Sauce"/>
              </a:rPr>
              <a:t>find a set C of k probabilistic clusters s.t. P(D|C) is maximized</a:t>
            </a:r>
          </a:p>
        </p:txBody>
      </p:sp>
      <p:sp>
        <p:nvSpPr>
          <p:cNvPr name="Freeform 4" id="4"/>
          <p:cNvSpPr/>
          <p:nvPr/>
        </p:nvSpPr>
        <p:spPr>
          <a:xfrm flipH="false" flipV="false" rot="0">
            <a:off x="2403397" y="4154971"/>
            <a:ext cx="11279181" cy="1977057"/>
          </a:xfrm>
          <a:custGeom>
            <a:avLst/>
            <a:gdLst/>
            <a:ahLst/>
            <a:cxnLst/>
            <a:rect r="r" b="b" t="t" l="l"/>
            <a:pathLst>
              <a:path h="1977057" w="11279181">
                <a:moveTo>
                  <a:pt x="0" y="0"/>
                </a:moveTo>
                <a:lnTo>
                  <a:pt x="11279181" y="0"/>
                </a:lnTo>
                <a:lnTo>
                  <a:pt x="11279181" y="1977058"/>
                </a:lnTo>
                <a:lnTo>
                  <a:pt x="0" y="1977058"/>
                </a:lnTo>
                <a:lnTo>
                  <a:pt x="0" y="0"/>
                </a:lnTo>
                <a:close/>
              </a:path>
            </a:pathLst>
          </a:custGeom>
          <a:blipFill>
            <a:blip r:embed="rId4"/>
            <a:stretch>
              <a:fillRect l="0" t="0" r="0" b="0"/>
            </a:stretch>
          </a:blipFill>
        </p:spPr>
      </p:sp>
      <p:sp>
        <p:nvSpPr>
          <p:cNvPr name="TextBox 5" id="5"/>
          <p:cNvSpPr txBox="true"/>
          <p:nvPr/>
        </p:nvSpPr>
        <p:spPr>
          <a:xfrm rot="0">
            <a:off x="1503785" y="1171174"/>
            <a:ext cx="13704493"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Model-Based Clustering</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DAFxeuzHAOY</dc:identifier>
  <dcterms:modified xsi:type="dcterms:W3CDTF">2011-08-01T06:04:30Z</dcterms:modified>
  <cp:revision>1</cp:revision>
  <dc:title>CSCI 4502/5502 Data Mining Fall 2023 Lecture 15</dc:title>
</cp:coreProperties>
</file>

<file path=docProps/thumbnail.jpeg>
</file>